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7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gif" ContentType="image/gif"/>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3"/>
  </p:notesMasterIdLst>
  <p:sldIdLst>
    <p:sldId id="335" r:id="rId2"/>
    <p:sldId id="257" r:id="rId3"/>
    <p:sldId id="304" r:id="rId4"/>
    <p:sldId id="272" r:id="rId5"/>
    <p:sldId id="273" r:id="rId6"/>
    <p:sldId id="274" r:id="rId7"/>
    <p:sldId id="275" r:id="rId8"/>
    <p:sldId id="296" r:id="rId9"/>
    <p:sldId id="312" r:id="rId10"/>
    <p:sldId id="276" r:id="rId11"/>
    <p:sldId id="284" r:id="rId12"/>
    <p:sldId id="305" r:id="rId13"/>
    <p:sldId id="286" r:id="rId14"/>
    <p:sldId id="287" r:id="rId15"/>
    <p:sldId id="288" r:id="rId16"/>
    <p:sldId id="289" r:id="rId17"/>
    <p:sldId id="290" r:id="rId18"/>
    <p:sldId id="306" r:id="rId19"/>
    <p:sldId id="308" r:id="rId20"/>
    <p:sldId id="294" r:id="rId21"/>
    <p:sldId id="277" r:id="rId22"/>
    <p:sldId id="278" r:id="rId23"/>
    <p:sldId id="279" r:id="rId24"/>
    <p:sldId id="280" r:id="rId25"/>
    <p:sldId id="283" r:id="rId26"/>
    <p:sldId id="282" r:id="rId27"/>
    <p:sldId id="281" r:id="rId28"/>
    <p:sldId id="303" r:id="rId29"/>
    <p:sldId id="297" r:id="rId30"/>
    <p:sldId id="299" r:id="rId31"/>
    <p:sldId id="301" r:id="rId32"/>
    <p:sldId id="309" r:id="rId33"/>
    <p:sldId id="258" r:id="rId34"/>
    <p:sldId id="259" r:id="rId35"/>
    <p:sldId id="260" r:id="rId36"/>
    <p:sldId id="261" r:id="rId37"/>
    <p:sldId id="262" r:id="rId38"/>
    <p:sldId id="310" r:id="rId39"/>
    <p:sldId id="311" r:id="rId40"/>
    <p:sldId id="269" r:id="rId41"/>
    <p:sldId id="263" r:id="rId42"/>
    <p:sldId id="265" r:id="rId43"/>
    <p:sldId id="264" r:id="rId44"/>
    <p:sldId id="266" r:id="rId45"/>
    <p:sldId id="267" r:id="rId46"/>
    <p:sldId id="270" r:id="rId47"/>
    <p:sldId id="268" r:id="rId48"/>
    <p:sldId id="271" r:id="rId49"/>
    <p:sldId id="334" r:id="rId50"/>
    <p:sldId id="332" r:id="rId51"/>
    <p:sldId id="313" r:id="rId52"/>
    <p:sldId id="314" r:id="rId53"/>
    <p:sldId id="320" r:id="rId54"/>
    <p:sldId id="315" r:id="rId55"/>
    <p:sldId id="316" r:id="rId56"/>
    <p:sldId id="317" r:id="rId57"/>
    <p:sldId id="318" r:id="rId58"/>
    <p:sldId id="319" r:id="rId59"/>
    <p:sldId id="321" r:id="rId60"/>
    <p:sldId id="322" r:id="rId61"/>
    <p:sldId id="323" r:id="rId62"/>
    <p:sldId id="324" r:id="rId63"/>
    <p:sldId id="325" r:id="rId64"/>
    <p:sldId id="326" r:id="rId65"/>
    <p:sldId id="327" r:id="rId66"/>
    <p:sldId id="328" r:id="rId67"/>
    <p:sldId id="329" r:id="rId68"/>
    <p:sldId id="330" r:id="rId69"/>
    <p:sldId id="331" r:id="rId70"/>
    <p:sldId id="302" r:id="rId71"/>
    <p:sldId id="333" r:id="rId7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a:srgbClr val="663300"/>
    <a:srgbClr val="009900"/>
    <a:srgbClr val="CCFF99"/>
    <a:srgbClr val="660066"/>
    <a:srgbClr val="66FF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64" autoAdjust="0"/>
    <p:restoredTop sz="94709" autoAdjust="0"/>
  </p:normalViewPr>
  <p:slideViewPr>
    <p:cSldViewPr>
      <p:cViewPr varScale="1">
        <p:scale>
          <a:sx n="70" d="100"/>
          <a:sy n="70" d="100"/>
        </p:scale>
        <p:origin x="-516" y="-102"/>
      </p:cViewPr>
      <p:guideLst>
        <p:guide orient="horz" pos="2160"/>
        <p:guide pos="2880"/>
      </p:guideLst>
    </p:cSldViewPr>
  </p:slideViewPr>
  <p:outlineViewPr>
    <p:cViewPr>
      <p:scale>
        <a:sx n="33" d="100"/>
        <a:sy n="33" d="100"/>
      </p:scale>
      <p:origin x="0" y="29040"/>
    </p:cViewPr>
  </p:outlineViewPr>
  <p:notesTextViewPr>
    <p:cViewPr>
      <p:scale>
        <a:sx n="100" d="100"/>
        <a:sy n="100" d="100"/>
      </p:scale>
      <p:origin x="0" y="0"/>
    </p:cViewPr>
  </p:notesTextViewPr>
  <p:sorterViewPr>
    <p:cViewPr>
      <p:scale>
        <a:sx n="66" d="100"/>
        <a:sy n="66" d="100"/>
      </p:scale>
      <p:origin x="0" y="4356"/>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128594C-6A41-40BF-971F-DE262136F22F}" type="datetimeFigureOut">
              <a:rPr lang="en-US" smtClean="0"/>
              <a:pPr/>
              <a:t>7/21/2010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1BBD0A3-A389-4B7D-9E7E-4AAEABD81548}"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p:spPr>
        <p:txBody>
          <a:bodyPr/>
          <a:lstStyle/>
          <a:p>
            <a:fld id="{A8A51571-7286-4349-9A5C-045B2A2195A2}" type="slidenum">
              <a:rPr lang="en-US" smtClean="0">
                <a:latin typeface="Times" charset="0"/>
              </a:rPr>
              <a:pPr/>
              <a:t>9</a:t>
            </a:fld>
            <a:endParaRPr lang="en-US" smtClean="0">
              <a:latin typeface="Times" charset="0"/>
            </a:endParaRPr>
          </a:p>
        </p:txBody>
      </p:sp>
      <p:sp>
        <p:nvSpPr>
          <p:cNvPr id="74755" name="Rectangle 2"/>
          <p:cNvSpPr>
            <a:spLocks noGrp="1" noRot="1" noChangeAspect="1" noChangeArrowheads="1" noTextEdit="1"/>
          </p:cNvSpPr>
          <p:nvPr>
            <p:ph type="sldImg"/>
          </p:nvPr>
        </p:nvSpPr>
        <p:spPr>
          <a:xfrm>
            <a:off x="1282700" y="685800"/>
            <a:ext cx="4368800" cy="3276600"/>
          </a:xfrm>
          <a:solidFill>
            <a:srgbClr val="FFFFFF"/>
          </a:solidFill>
          <a:ln/>
        </p:spPr>
      </p:sp>
      <p:sp>
        <p:nvSpPr>
          <p:cNvPr id="74756" name="Rectangle 3"/>
          <p:cNvSpPr>
            <a:spLocks noGrp="1" noChangeArrowheads="1"/>
          </p:cNvSpPr>
          <p:nvPr>
            <p:ph type="body" idx="1"/>
          </p:nvPr>
        </p:nvSpPr>
        <p:spPr>
          <a:xfrm>
            <a:off x="914400" y="4344025"/>
            <a:ext cx="5105400" cy="2894975"/>
          </a:xfrm>
          <a:solidFill>
            <a:srgbClr val="FFFFFF"/>
          </a:solidFill>
          <a:ln>
            <a:solidFill>
              <a:srgbClr val="000000"/>
            </a:solidFill>
          </a:ln>
        </p:spPr>
        <p:txBody>
          <a:bodyPr/>
          <a:lstStyle/>
          <a:p>
            <a:pPr eaLnBrk="1" hangingPunct="1"/>
            <a:r>
              <a:rPr lang="en-US" b="1" smtClean="0">
                <a:latin typeface="Times" charset="0"/>
              </a:rPr>
              <a:t>Activity </a:t>
            </a:r>
          </a:p>
          <a:p>
            <a:pPr eaLnBrk="1" hangingPunct="1"/>
            <a:r>
              <a:rPr lang="en-US" b="1" smtClean="0">
                <a:latin typeface="Times" charset="0"/>
              </a:rPr>
              <a:t>Handout 35-37</a:t>
            </a:r>
          </a:p>
          <a:p>
            <a:pPr eaLnBrk="1" hangingPunct="1"/>
            <a:endParaRPr lang="en-US" b="1" smtClean="0">
              <a:latin typeface="Times" charset="0"/>
            </a:endParaRPr>
          </a:p>
          <a:p>
            <a:pPr eaLnBrk="1" hangingPunct="1"/>
            <a:r>
              <a:rPr lang="en-US" smtClean="0">
                <a:latin typeface="Times" charset="0"/>
              </a:rPr>
              <a:t>Facilitator’s Notes: </a:t>
            </a:r>
          </a:p>
          <a:p>
            <a:pPr eaLnBrk="1" hangingPunct="1"/>
            <a:r>
              <a:rPr lang="en-US" smtClean="0">
                <a:latin typeface="Times" charset="0"/>
              </a:rPr>
              <a:t>This activity is probably more suited for use with teachers and school-level personnel where there might be specific data and situations that can be used. You may briefly introduce this activity and share the handouts with the cadre members. </a:t>
            </a:r>
          </a:p>
          <a:p>
            <a:pPr eaLnBrk="1" hangingPunct="1"/>
            <a:endParaRPr lang="en-US" smtClean="0">
              <a:latin typeface="Times" charset="0"/>
            </a:endParaRPr>
          </a:p>
          <a:p>
            <a:pPr eaLnBrk="1" hangingPunct="1"/>
            <a:r>
              <a:rPr lang="en-US" i="1" smtClean="0">
                <a:latin typeface="Times" charset="0"/>
              </a:rPr>
              <a:t>Here are some handouts that you might want to share with your schools as they address gaps, redundancies, etc., through the mapping process.   </a:t>
            </a:r>
          </a:p>
          <a:p>
            <a:pPr eaLnBrk="1" hangingPunct="1"/>
            <a:endParaRPr lang="en-US" i="1" smtClean="0">
              <a:latin typeface="Times" charset="0"/>
            </a:endParaRPr>
          </a:p>
          <a:p>
            <a:pPr eaLnBrk="1" hangingPunct="1"/>
            <a:r>
              <a:rPr lang="en-US" i="1" smtClean="0">
                <a:latin typeface="Times" charset="0"/>
              </a:rPr>
              <a:t>Suggested activities that they might do would be to choose one of the gap areas and fill out the worksheet to determine:  </a:t>
            </a:r>
          </a:p>
          <a:p>
            <a:pPr eaLnBrk="1" hangingPunct="1">
              <a:buFontTx/>
              <a:buChar char="•"/>
            </a:pPr>
            <a:r>
              <a:rPr lang="en-US" i="1" smtClean="0">
                <a:latin typeface="Times" charset="0"/>
              </a:rPr>
              <a:t>Areas of immediate change (short-term), </a:t>
            </a:r>
          </a:p>
          <a:p>
            <a:pPr eaLnBrk="1" hangingPunct="1">
              <a:buFontTx/>
              <a:buChar char="•"/>
            </a:pPr>
            <a:r>
              <a:rPr lang="en-US" i="1" smtClean="0">
                <a:latin typeface="Times" charset="0"/>
              </a:rPr>
              <a:t>Areas that might need more discussion or research (long-term) and </a:t>
            </a:r>
          </a:p>
          <a:p>
            <a:pPr eaLnBrk="1" hangingPunct="1">
              <a:buFontTx/>
              <a:buChar char="•"/>
            </a:pPr>
            <a:r>
              <a:rPr lang="en-US" i="1" smtClean="0">
                <a:latin typeface="Times" charset="0"/>
              </a:rPr>
              <a:t>What research might be needed</a:t>
            </a:r>
            <a:r>
              <a:rPr lang="en-US" smtClean="0">
                <a:latin typeface="Times" charset="0"/>
              </a:rPr>
              <a:t>. </a:t>
            </a:r>
          </a:p>
          <a:p>
            <a:pPr eaLnBrk="1" hangingPunct="1"/>
            <a:endParaRPr lang="en-US" smtClean="0">
              <a:latin typeface="Times"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p:spPr>
        <p:txBody>
          <a:bodyPr/>
          <a:lstStyle/>
          <a:p>
            <a:fld id="{AA1E0CCF-AB7E-4FA8-A1BD-51E05D38EAD6}" type="slidenum">
              <a:rPr lang="en-US" smtClean="0">
                <a:latin typeface="Arial" pitchFamily="34" charset="0"/>
              </a:rPr>
              <a:pPr/>
              <a:t>11</a:t>
            </a:fld>
            <a:endParaRPr lang="en-US" smtClean="0">
              <a:latin typeface="Arial" pitchFamily="34" charset="0"/>
            </a:endParaRPr>
          </a:p>
        </p:txBody>
      </p:sp>
      <p:sp>
        <p:nvSpPr>
          <p:cNvPr id="61443" name="Rectangle 2"/>
          <p:cNvSpPr>
            <a:spLocks noGrp="1" noRot="1" noChangeAspect="1" noChangeArrowheads="1" noTextEdit="1"/>
          </p:cNvSpPr>
          <p:nvPr>
            <p:ph type="sldImg"/>
          </p:nvPr>
        </p:nvSpPr>
        <p:spPr>
          <a:xfrm>
            <a:off x="1143000" y="684213"/>
            <a:ext cx="4572000" cy="3429000"/>
          </a:xfrm>
          <a:ln/>
        </p:spPr>
      </p:sp>
      <p:sp>
        <p:nvSpPr>
          <p:cNvPr id="61444" name="Rectangle 3"/>
          <p:cNvSpPr>
            <a:spLocks noGrp="1" noChangeArrowheads="1"/>
          </p:cNvSpPr>
          <p:nvPr>
            <p:ph type="body" idx="1"/>
          </p:nvPr>
        </p:nvSpPr>
        <p:spPr>
          <a:xfrm>
            <a:off x="685800" y="4344025"/>
            <a:ext cx="5486400" cy="4116049"/>
          </a:xfrm>
          <a:noFill/>
          <a:ln/>
        </p:spPr>
        <p:txBody>
          <a:bodyPr/>
          <a:lstStyle/>
          <a:p>
            <a:pPr eaLnBrk="1" hangingPunct="1"/>
            <a:endParaRPr lang="en-US" smtClean="0">
              <a:latin typeface="Arial"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a:ln/>
        </p:spPr>
      </p:sp>
      <p:sp>
        <p:nvSpPr>
          <p:cNvPr id="68611" name="Notes Placeholder 2"/>
          <p:cNvSpPr>
            <a:spLocks noGrp="1"/>
          </p:cNvSpPr>
          <p:nvPr>
            <p:ph type="body" idx="1"/>
          </p:nvPr>
        </p:nvSpPr>
        <p:spPr>
          <a:noFill/>
          <a:ln/>
        </p:spPr>
        <p:txBody>
          <a:bodyPr/>
          <a:lstStyle/>
          <a:p>
            <a:pPr eaLnBrk="1" hangingPunct="1"/>
            <a:endParaRPr lang="en-US" smtClean="0">
              <a:latin typeface="Arial" pitchFamily="34" charset="0"/>
            </a:endParaRPr>
          </a:p>
        </p:txBody>
      </p:sp>
      <p:sp>
        <p:nvSpPr>
          <p:cNvPr id="68612" name="Slide Number Placeholder 3"/>
          <p:cNvSpPr>
            <a:spLocks noGrp="1"/>
          </p:cNvSpPr>
          <p:nvPr>
            <p:ph type="sldNum" sz="quarter" idx="5"/>
          </p:nvPr>
        </p:nvSpPr>
        <p:spPr>
          <a:noFill/>
        </p:spPr>
        <p:txBody>
          <a:bodyPr/>
          <a:lstStyle/>
          <a:p>
            <a:fld id="{C3822CAB-DC9E-4B09-B030-E352E02F6DD9}" type="slidenum">
              <a:rPr lang="en-US" smtClean="0">
                <a:latin typeface="Arial" pitchFamily="34" charset="0"/>
              </a:rPr>
              <a:pPr/>
              <a:t>18</a:t>
            </a:fld>
            <a:endParaRPr lang="en-US" smtClean="0">
              <a:latin typeface="Arial"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p:spPr>
        <p:txBody>
          <a:bodyPr/>
          <a:lstStyle/>
          <a:p>
            <a:fld id="{A8A51571-7286-4349-9A5C-045B2A2195A2}" type="slidenum">
              <a:rPr lang="en-US" smtClean="0">
                <a:latin typeface="Times" charset="0"/>
              </a:rPr>
              <a:pPr/>
              <a:t>19</a:t>
            </a:fld>
            <a:endParaRPr lang="en-US" smtClean="0">
              <a:latin typeface="Times" charset="0"/>
            </a:endParaRPr>
          </a:p>
        </p:txBody>
      </p:sp>
      <p:sp>
        <p:nvSpPr>
          <p:cNvPr id="74755" name="Rectangle 2"/>
          <p:cNvSpPr>
            <a:spLocks noGrp="1" noRot="1" noChangeAspect="1" noChangeArrowheads="1" noTextEdit="1"/>
          </p:cNvSpPr>
          <p:nvPr>
            <p:ph type="sldImg"/>
          </p:nvPr>
        </p:nvSpPr>
        <p:spPr>
          <a:xfrm>
            <a:off x="1282700" y="685800"/>
            <a:ext cx="4368800" cy="3276600"/>
          </a:xfrm>
          <a:solidFill>
            <a:srgbClr val="FFFFFF"/>
          </a:solidFill>
          <a:ln/>
        </p:spPr>
      </p:sp>
      <p:sp>
        <p:nvSpPr>
          <p:cNvPr id="74756" name="Rectangle 3"/>
          <p:cNvSpPr>
            <a:spLocks noGrp="1" noChangeArrowheads="1"/>
          </p:cNvSpPr>
          <p:nvPr>
            <p:ph type="body" idx="1"/>
          </p:nvPr>
        </p:nvSpPr>
        <p:spPr>
          <a:xfrm>
            <a:off x="914400" y="4344025"/>
            <a:ext cx="5105400" cy="2894975"/>
          </a:xfrm>
          <a:solidFill>
            <a:srgbClr val="FFFFFF"/>
          </a:solidFill>
          <a:ln>
            <a:solidFill>
              <a:srgbClr val="000000"/>
            </a:solidFill>
          </a:ln>
        </p:spPr>
        <p:txBody>
          <a:bodyPr/>
          <a:lstStyle/>
          <a:p>
            <a:pPr eaLnBrk="1" hangingPunct="1"/>
            <a:r>
              <a:rPr lang="en-US" b="1" smtClean="0">
                <a:latin typeface="Times" charset="0"/>
              </a:rPr>
              <a:t>Activity </a:t>
            </a:r>
          </a:p>
          <a:p>
            <a:pPr eaLnBrk="1" hangingPunct="1"/>
            <a:r>
              <a:rPr lang="en-US" b="1" smtClean="0">
                <a:latin typeface="Times" charset="0"/>
              </a:rPr>
              <a:t>Handout 35-37</a:t>
            </a:r>
          </a:p>
          <a:p>
            <a:pPr eaLnBrk="1" hangingPunct="1"/>
            <a:endParaRPr lang="en-US" b="1" smtClean="0">
              <a:latin typeface="Times" charset="0"/>
            </a:endParaRPr>
          </a:p>
          <a:p>
            <a:pPr eaLnBrk="1" hangingPunct="1"/>
            <a:r>
              <a:rPr lang="en-US" smtClean="0">
                <a:latin typeface="Times" charset="0"/>
              </a:rPr>
              <a:t>Facilitator’s Notes: </a:t>
            </a:r>
          </a:p>
          <a:p>
            <a:pPr eaLnBrk="1" hangingPunct="1"/>
            <a:r>
              <a:rPr lang="en-US" smtClean="0">
                <a:latin typeface="Times" charset="0"/>
              </a:rPr>
              <a:t>This activity is probably more suited for use with teachers and school-level personnel where there might be specific data and situations that can be used. You may briefly introduce this activity and share the handouts with the cadre members. </a:t>
            </a:r>
          </a:p>
          <a:p>
            <a:pPr eaLnBrk="1" hangingPunct="1"/>
            <a:endParaRPr lang="en-US" smtClean="0">
              <a:latin typeface="Times" charset="0"/>
            </a:endParaRPr>
          </a:p>
          <a:p>
            <a:pPr eaLnBrk="1" hangingPunct="1"/>
            <a:r>
              <a:rPr lang="en-US" i="1" smtClean="0">
                <a:latin typeface="Times" charset="0"/>
              </a:rPr>
              <a:t>Here are some handouts that you might want to share with your schools as they address gaps, redundancies, etc., through the mapping process.   </a:t>
            </a:r>
          </a:p>
          <a:p>
            <a:pPr eaLnBrk="1" hangingPunct="1"/>
            <a:endParaRPr lang="en-US" i="1" smtClean="0">
              <a:latin typeface="Times" charset="0"/>
            </a:endParaRPr>
          </a:p>
          <a:p>
            <a:pPr eaLnBrk="1" hangingPunct="1"/>
            <a:r>
              <a:rPr lang="en-US" i="1" smtClean="0">
                <a:latin typeface="Times" charset="0"/>
              </a:rPr>
              <a:t>Suggested activities that they might do would be to choose one of the gap areas and fill out the worksheet to determine:  </a:t>
            </a:r>
          </a:p>
          <a:p>
            <a:pPr eaLnBrk="1" hangingPunct="1">
              <a:buFontTx/>
              <a:buChar char="•"/>
            </a:pPr>
            <a:r>
              <a:rPr lang="en-US" i="1" smtClean="0">
                <a:latin typeface="Times" charset="0"/>
              </a:rPr>
              <a:t>Areas of immediate change (short-term), </a:t>
            </a:r>
          </a:p>
          <a:p>
            <a:pPr eaLnBrk="1" hangingPunct="1">
              <a:buFontTx/>
              <a:buChar char="•"/>
            </a:pPr>
            <a:r>
              <a:rPr lang="en-US" i="1" smtClean="0">
                <a:latin typeface="Times" charset="0"/>
              </a:rPr>
              <a:t>Areas that might need more discussion or research (long-term) and </a:t>
            </a:r>
          </a:p>
          <a:p>
            <a:pPr eaLnBrk="1" hangingPunct="1">
              <a:buFontTx/>
              <a:buChar char="•"/>
            </a:pPr>
            <a:r>
              <a:rPr lang="en-US" i="1" smtClean="0">
                <a:latin typeface="Times" charset="0"/>
              </a:rPr>
              <a:t>What research might be needed</a:t>
            </a:r>
            <a:r>
              <a:rPr lang="en-US" smtClean="0">
                <a:latin typeface="Times" charset="0"/>
              </a:rPr>
              <a:t>. </a:t>
            </a:r>
          </a:p>
          <a:p>
            <a:pPr eaLnBrk="1" hangingPunct="1"/>
            <a:endParaRPr lang="en-US" smtClean="0">
              <a:latin typeface="Times"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a:ln/>
        </p:spPr>
      </p:sp>
      <p:sp>
        <p:nvSpPr>
          <p:cNvPr id="69635" name="Notes Placeholder 2"/>
          <p:cNvSpPr>
            <a:spLocks noGrp="1"/>
          </p:cNvSpPr>
          <p:nvPr>
            <p:ph type="body" idx="1"/>
          </p:nvPr>
        </p:nvSpPr>
        <p:spPr>
          <a:noFill/>
          <a:ln/>
        </p:spPr>
        <p:txBody>
          <a:bodyPr/>
          <a:lstStyle/>
          <a:p>
            <a:pPr eaLnBrk="1" hangingPunct="1"/>
            <a:endParaRPr lang="en-US" smtClean="0">
              <a:latin typeface="Arial" pitchFamily="34" charset="0"/>
            </a:endParaRPr>
          </a:p>
        </p:txBody>
      </p:sp>
      <p:sp>
        <p:nvSpPr>
          <p:cNvPr id="69636" name="Slide Number Placeholder 3"/>
          <p:cNvSpPr>
            <a:spLocks noGrp="1"/>
          </p:cNvSpPr>
          <p:nvPr>
            <p:ph type="sldNum" sz="quarter" idx="5"/>
          </p:nvPr>
        </p:nvSpPr>
        <p:spPr>
          <a:noFill/>
        </p:spPr>
        <p:txBody>
          <a:bodyPr/>
          <a:lstStyle/>
          <a:p>
            <a:fld id="{1DB4DBA4-2C93-4934-AFA2-D12374853499}" type="slidenum">
              <a:rPr lang="en-US" smtClean="0">
                <a:latin typeface="Arial" pitchFamily="34" charset="0"/>
              </a:rPr>
              <a:pPr/>
              <a:t>20</a:t>
            </a:fld>
            <a:endParaRPr lang="en-US" smtClean="0">
              <a:latin typeface="Arial"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FFFC683-30F0-4318-BBE7-AC522D283451}" type="slidenum">
              <a:rPr lang="en-US"/>
              <a:pPr/>
              <a:t>42</a:t>
            </a:fld>
            <a:endParaRPr lang="en-US"/>
          </a:p>
        </p:txBody>
      </p:sp>
      <p:sp>
        <p:nvSpPr>
          <p:cNvPr id="29698" name="Rectangle 2"/>
          <p:cNvSpPr>
            <a:spLocks noGrp="1" noRot="1" noChangeAspect="1" noChangeArrowheads="1" noTextEdit="1"/>
          </p:cNvSpPr>
          <p:nvPr>
            <p:ph type="sldImg"/>
          </p:nvPr>
        </p:nvSpPr>
        <p:spPr>
          <a:ln/>
        </p:spPr>
      </p:sp>
      <p:sp>
        <p:nvSpPr>
          <p:cNvPr id="29699"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0DEF716-BA30-464B-AB0D-B096BD50E8EB}" type="datetimeFigureOut">
              <a:rPr lang="en-US" smtClean="0"/>
              <a:pPr/>
              <a:t>7/21/2010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4E6263C-C5A1-4D85-A2F3-2483F770FEC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0DEF716-BA30-464B-AB0D-B096BD50E8EB}" type="datetimeFigureOut">
              <a:rPr lang="en-US" smtClean="0"/>
              <a:pPr/>
              <a:t>7/21/2010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4E6263C-C5A1-4D85-A2F3-2483F770FEC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0DEF716-BA30-464B-AB0D-B096BD50E8EB}" type="datetimeFigureOut">
              <a:rPr lang="en-US" smtClean="0"/>
              <a:pPr/>
              <a:t>7/21/2010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4E6263C-C5A1-4D85-A2F3-2483F770FEC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0DEF716-BA30-464B-AB0D-B096BD50E8EB}" type="datetimeFigureOut">
              <a:rPr lang="en-US" smtClean="0"/>
              <a:pPr/>
              <a:t>7/21/2010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4E6263C-C5A1-4D85-A2F3-2483F770FEC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0DEF716-BA30-464B-AB0D-B096BD50E8EB}" type="datetimeFigureOut">
              <a:rPr lang="en-US" smtClean="0"/>
              <a:pPr/>
              <a:t>7/21/2010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4E6263C-C5A1-4D85-A2F3-2483F770FEC3}"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0DEF716-BA30-464B-AB0D-B096BD50E8EB}" type="datetimeFigureOut">
              <a:rPr lang="en-US" smtClean="0"/>
              <a:pPr/>
              <a:t>7/21/2010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4E6263C-C5A1-4D85-A2F3-2483F770FEC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0DEF716-BA30-464B-AB0D-B096BD50E8EB}" type="datetimeFigureOut">
              <a:rPr lang="en-US" smtClean="0"/>
              <a:pPr/>
              <a:t>7/21/2010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4E6263C-C5A1-4D85-A2F3-2483F770FEC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0DEF716-BA30-464B-AB0D-B096BD50E8EB}" type="datetimeFigureOut">
              <a:rPr lang="en-US" smtClean="0"/>
              <a:pPr/>
              <a:t>7/21/2010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4E6263C-C5A1-4D85-A2F3-2483F770FEC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0DEF716-BA30-464B-AB0D-B096BD50E8EB}" type="datetimeFigureOut">
              <a:rPr lang="en-US" smtClean="0"/>
              <a:pPr/>
              <a:t>7/21/2010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4E6263C-C5A1-4D85-A2F3-2483F770FEC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0DEF716-BA30-464B-AB0D-B096BD50E8EB}" type="datetimeFigureOut">
              <a:rPr lang="en-US" smtClean="0"/>
              <a:pPr/>
              <a:t>7/21/2010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4E6263C-C5A1-4D85-A2F3-2483F770FEC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0DEF716-BA30-464B-AB0D-B096BD50E8EB}" type="datetimeFigureOut">
              <a:rPr lang="en-US" smtClean="0"/>
              <a:pPr/>
              <a:t>7/21/2010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4E6263C-C5A1-4D85-A2F3-2483F770FEC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0DEF716-BA30-464B-AB0D-B096BD50E8EB}" type="datetimeFigureOut">
              <a:rPr lang="en-US" smtClean="0"/>
              <a:pPr/>
              <a:t>7/21/2010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4E6263C-C5A1-4D85-A2F3-2483F770FEC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hyperlink" Target="http://www.amazon.com/gp/reader/1556523742/ref=sib_dp_pt" TargetMode="External"/><Relationship Id="rId2" Type="http://schemas.openxmlformats.org/officeDocument/2006/relationships/image" Target="../media/image12.jpeg"/><Relationship Id="rId1" Type="http://schemas.openxmlformats.org/officeDocument/2006/relationships/slideLayout" Target="../slideLayouts/slideLayout7.xml"/><Relationship Id="rId4" Type="http://schemas.openxmlformats.org/officeDocument/2006/relationships/image" Target="../media/image13.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hyperlink" Target="http://www.amazon.com/gp/reader/0439280680/ref=sib_dp_pt" TargetMode="External"/><Relationship Id="rId1" Type="http://schemas.openxmlformats.org/officeDocument/2006/relationships/slideLayout" Target="../slideLayouts/slideLayout7.xml"/><Relationship Id="rId4" Type="http://schemas.openxmlformats.org/officeDocument/2006/relationships/image" Target="../media/image15.jpeg"/></Relationships>
</file>

<file path=ppt/slides/_rels/slide3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43.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7.xml"/><Relationship Id="rId4" Type="http://schemas.openxmlformats.org/officeDocument/2006/relationships/image" Target="../media/image34.jpeg"/></Relationships>
</file>

<file path=ppt/slides/_rels/slide4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Collegial Conversation:</a:t>
            </a:r>
            <a:endParaRPr lang="en-US" dirty="0"/>
          </a:p>
        </p:txBody>
      </p:sp>
      <p:sp>
        <p:nvSpPr>
          <p:cNvPr id="3" name="Content Placeholder 2"/>
          <p:cNvSpPr>
            <a:spLocks noGrp="1"/>
          </p:cNvSpPr>
          <p:nvPr>
            <p:ph idx="1"/>
          </p:nvPr>
        </p:nvSpPr>
        <p:spPr/>
        <p:txBody>
          <a:bodyPr>
            <a:normAutofit/>
          </a:bodyPr>
          <a:lstStyle/>
          <a:p>
            <a:r>
              <a:rPr lang="en-US" sz="4400" dirty="0" smtClean="0"/>
              <a:t>Introduce yourself to your neighbor (name, school, favorite candy bar, etc.)</a:t>
            </a:r>
          </a:p>
          <a:p>
            <a:r>
              <a:rPr lang="en-US" sz="4400" dirty="0" smtClean="0"/>
              <a:t>Why did you pick this session about Trade Across Time and Culture?</a:t>
            </a:r>
            <a:endParaRPr lang="en-US" sz="44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DCEBF5"/>
            </a:gs>
            <a:gs pos="8000">
              <a:srgbClr val="83A7C3"/>
            </a:gs>
            <a:gs pos="13000">
              <a:srgbClr val="768FB9"/>
            </a:gs>
            <a:gs pos="21001">
              <a:srgbClr val="83A7C3"/>
            </a:gs>
            <a:gs pos="52000">
              <a:srgbClr val="FFFFFF"/>
            </a:gs>
            <a:gs pos="56000">
              <a:srgbClr val="9C6563"/>
            </a:gs>
            <a:gs pos="58000">
              <a:srgbClr val="80302D"/>
            </a:gs>
            <a:gs pos="71001">
              <a:srgbClr val="C0524E"/>
            </a:gs>
            <a:gs pos="94000">
              <a:srgbClr val="EBDAD4"/>
            </a:gs>
            <a:gs pos="100000">
              <a:srgbClr val="55261C"/>
            </a:gs>
          </a:gsLst>
          <a:lin ang="16200000" scaled="1"/>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514600" y="1524000"/>
            <a:ext cx="6629400" cy="1143000"/>
          </a:xfrm>
        </p:spPr>
        <p:txBody>
          <a:bodyPr>
            <a:normAutofit fontScale="90000"/>
          </a:bodyPr>
          <a:lstStyle/>
          <a:p>
            <a:r>
              <a:rPr lang="en-US" dirty="0" smtClean="0">
                <a:solidFill>
                  <a:schemeClr val="bg1"/>
                </a:solidFill>
                <a:effectLst>
                  <a:outerShdw blurRad="38100" dist="38100" dir="2700000" algn="tl">
                    <a:srgbClr val="000000">
                      <a:alpha val="43137"/>
                    </a:srgbClr>
                  </a:outerShdw>
                </a:effectLst>
              </a:rPr>
              <a:t>“Making a difference means </a:t>
            </a:r>
            <a:br>
              <a:rPr lang="en-US" dirty="0" smtClean="0">
                <a:solidFill>
                  <a:schemeClr val="bg1"/>
                </a:solidFill>
                <a:effectLst>
                  <a:outerShdw blurRad="38100" dist="38100" dir="2700000" algn="tl">
                    <a:srgbClr val="000000">
                      <a:alpha val="43137"/>
                    </a:srgbClr>
                  </a:outerShdw>
                </a:effectLst>
              </a:rPr>
            </a:br>
            <a:r>
              <a:rPr lang="en-US" dirty="0" smtClean="0">
                <a:solidFill>
                  <a:schemeClr val="bg1"/>
                </a:solidFill>
                <a:effectLst>
                  <a:outerShdw blurRad="38100" dist="38100" dir="2700000" algn="tl">
                    <a:srgbClr val="000000">
                      <a:alpha val="43137"/>
                    </a:srgbClr>
                  </a:outerShdw>
                </a:effectLst>
              </a:rPr>
              <a:t>making it different.”  </a:t>
            </a:r>
            <a:r>
              <a:rPr lang="en-US" sz="5300" dirty="0" smtClean="0">
                <a:solidFill>
                  <a:schemeClr val="bg1"/>
                </a:solidFill>
              </a:rPr>
              <a:t/>
            </a:r>
            <a:br>
              <a:rPr lang="en-US" sz="5300" dirty="0" smtClean="0">
                <a:solidFill>
                  <a:schemeClr val="bg1"/>
                </a:solidFill>
              </a:rPr>
            </a:br>
            <a:r>
              <a:rPr lang="en-US" sz="1800" dirty="0" smtClean="0">
                <a:solidFill>
                  <a:schemeClr val="bg1"/>
                </a:solidFill>
              </a:rPr>
              <a:t>From Position Statement of International Reading Association (March 2000)</a:t>
            </a:r>
          </a:p>
        </p:txBody>
      </p:sp>
      <p:sp>
        <p:nvSpPr>
          <p:cNvPr id="3" name="Content Placeholder 2"/>
          <p:cNvSpPr>
            <a:spLocks noGrp="1"/>
          </p:cNvSpPr>
          <p:nvPr>
            <p:ph idx="1"/>
          </p:nvPr>
        </p:nvSpPr>
        <p:spPr>
          <a:xfrm>
            <a:off x="0" y="3124200"/>
            <a:ext cx="9296400" cy="3230563"/>
          </a:xfrm>
        </p:spPr>
        <p:txBody>
          <a:bodyPr>
            <a:noAutofit/>
          </a:bodyPr>
          <a:lstStyle/>
          <a:p>
            <a:pPr>
              <a:buNone/>
            </a:pPr>
            <a:r>
              <a:rPr lang="en-US" sz="2500" dirty="0" smtClean="0">
                <a:effectLst>
                  <a:outerShdw blurRad="38100" dist="38100" dir="2700000" algn="tl">
                    <a:srgbClr val="000000">
                      <a:alpha val="43137"/>
                    </a:srgbClr>
                  </a:outerShdw>
                </a:effectLst>
              </a:rPr>
              <a:t>The four texts are written at a different reading level to: </a:t>
            </a:r>
          </a:p>
          <a:p>
            <a:pPr>
              <a:buFont typeface="Wingdings" pitchFamily="2" charset="2"/>
              <a:buChar char="ü"/>
            </a:pPr>
            <a:r>
              <a:rPr lang="en-US" sz="2500" dirty="0" smtClean="0">
                <a:effectLst>
                  <a:outerShdw blurRad="38100" dist="38100" dir="2700000" algn="tl">
                    <a:srgbClr val="000000">
                      <a:alpha val="43137"/>
                    </a:srgbClr>
                  </a:outerShdw>
                </a:effectLst>
              </a:rPr>
              <a:t>Facilitate differentiated instruction</a:t>
            </a:r>
          </a:p>
          <a:p>
            <a:pPr>
              <a:buFont typeface="Wingdings" pitchFamily="2" charset="2"/>
              <a:buChar char="ü"/>
            </a:pPr>
            <a:r>
              <a:rPr lang="en-US" sz="2500" dirty="0" smtClean="0">
                <a:effectLst>
                  <a:outerShdw blurRad="38100" dist="38100" dir="2700000" algn="tl">
                    <a:srgbClr val="000000">
                      <a:alpha val="43137"/>
                    </a:srgbClr>
                  </a:outerShdw>
                </a:effectLst>
              </a:rPr>
              <a:t>Promote equity to access for all students</a:t>
            </a:r>
          </a:p>
          <a:p>
            <a:pPr>
              <a:buFont typeface="Wingdings" pitchFamily="2" charset="2"/>
              <a:buChar char="ü"/>
            </a:pPr>
            <a:r>
              <a:rPr lang="en-US" sz="2500" dirty="0" smtClean="0">
                <a:effectLst>
                  <a:outerShdw blurRad="38100" dist="38100" dir="2700000" algn="tl">
                    <a:srgbClr val="000000">
                      <a:alpha val="43137"/>
                    </a:srgbClr>
                  </a:outerShdw>
                </a:effectLst>
              </a:rPr>
              <a:t>Provide standards-based curriculum</a:t>
            </a:r>
          </a:p>
          <a:p>
            <a:pPr>
              <a:buFont typeface="Wingdings" pitchFamily="2" charset="2"/>
              <a:buChar char="ü"/>
            </a:pPr>
            <a:r>
              <a:rPr lang="en-US" sz="2500" dirty="0" smtClean="0">
                <a:effectLst>
                  <a:outerShdw blurRad="38100" dist="38100" dir="2700000" algn="tl">
                    <a:srgbClr val="000000">
                      <a:alpha val="43137"/>
                    </a:srgbClr>
                  </a:outerShdw>
                </a:effectLst>
              </a:rPr>
              <a:t>Support developmental needs of readers</a:t>
            </a:r>
          </a:p>
          <a:p>
            <a:pPr>
              <a:buFont typeface="Wingdings" pitchFamily="2" charset="2"/>
              <a:buChar char="ü"/>
            </a:pPr>
            <a:r>
              <a:rPr lang="en-US" sz="2500" dirty="0" smtClean="0">
                <a:effectLst>
                  <a:outerShdw blurRad="38100" dist="38100" dir="2700000" algn="tl">
                    <a:srgbClr val="000000">
                      <a:alpha val="43137"/>
                    </a:srgbClr>
                  </a:outerShdw>
                </a:effectLst>
              </a:rPr>
              <a:t>Provide explicit vocabulary &amp; comprehension strategies</a:t>
            </a:r>
          </a:p>
          <a:p>
            <a:pPr>
              <a:buFont typeface="Wingdings" pitchFamily="2" charset="2"/>
              <a:buChar char="ü"/>
            </a:pPr>
            <a:r>
              <a:rPr lang="en-US" sz="2500" dirty="0" smtClean="0">
                <a:effectLst>
                  <a:outerShdw blurRad="38100" dist="38100" dir="2700000" algn="tl">
                    <a:srgbClr val="000000">
                      <a:alpha val="43137"/>
                    </a:srgbClr>
                  </a:outerShdw>
                </a:effectLst>
              </a:rPr>
              <a:t>Develop fluency, and</a:t>
            </a:r>
          </a:p>
          <a:p>
            <a:pPr>
              <a:buFont typeface="Wingdings" pitchFamily="2" charset="2"/>
              <a:buChar char="ü"/>
            </a:pPr>
            <a:r>
              <a:rPr lang="en-US" sz="2500" dirty="0" smtClean="0">
                <a:effectLst>
                  <a:outerShdw blurRad="38100" dist="38100" dir="2700000" algn="tl">
                    <a:srgbClr val="000000">
                      <a:alpha val="43137"/>
                    </a:srgbClr>
                  </a:outerShdw>
                </a:effectLst>
              </a:rPr>
              <a:t>Offer materials that streamline teacher planning.</a:t>
            </a:r>
            <a:endParaRPr lang="en-US" sz="2500" dirty="0">
              <a:effectLst>
                <a:outerShdw blurRad="38100" dist="38100" dir="2700000" algn="tl">
                  <a:srgbClr val="000000">
                    <a:alpha val="43137"/>
                  </a:srgbClr>
                </a:outerShdw>
              </a:effectLst>
            </a:endParaRPr>
          </a:p>
        </p:txBody>
      </p:sp>
      <p:pic>
        <p:nvPicPr>
          <p:cNvPr id="4" name="Content Placeholder 3" descr="Clipboard05.jpg"/>
          <p:cNvPicPr>
            <a:picLocks noChangeAspect="1"/>
          </p:cNvPicPr>
          <p:nvPr/>
        </p:nvPicPr>
        <p:blipFill>
          <a:blip r:embed="rId2"/>
          <a:srcRect l="73767" t="31974" r="12995" b="44071"/>
          <a:stretch>
            <a:fillRect/>
          </a:stretch>
        </p:blipFill>
        <p:spPr>
          <a:xfrm>
            <a:off x="152400" y="152401"/>
            <a:ext cx="2021304" cy="2743200"/>
          </a:xfrm>
          <a:prstGeom prst="rect">
            <a:avLst/>
          </a:prstGeom>
          <a:ln w="38100">
            <a:solidFill>
              <a:schemeClr val="accent1">
                <a:lumMod val="75000"/>
              </a:schemeClr>
            </a:solid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 calcmode="lin" valueType="num">
                                      <p:cBhvr additive="base">
                                        <p:cTn id="43"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100" name="Text Box 4"/>
          <p:cNvSpPr txBox="1">
            <a:spLocks noChangeArrowheads="1"/>
          </p:cNvSpPr>
          <p:nvPr/>
        </p:nvSpPr>
        <p:spPr bwMode="auto">
          <a:xfrm>
            <a:off x="762000" y="5715000"/>
            <a:ext cx="8077200" cy="219075"/>
          </a:xfrm>
          <a:prstGeom prst="rect">
            <a:avLst/>
          </a:prstGeom>
          <a:noFill/>
          <a:ln w="12700" cap="sq">
            <a:noFill/>
            <a:miter lim="800000"/>
            <a:headEnd type="none" w="sm" len="sm"/>
            <a:tailEnd type="none" w="sm" len="sm"/>
          </a:ln>
        </p:spPr>
        <p:txBody>
          <a:bodyPr>
            <a:spAutoFit/>
          </a:bodyPr>
          <a:lstStyle/>
          <a:p>
            <a:pPr>
              <a:lnSpc>
                <a:spcPct val="60000"/>
              </a:lnSpc>
              <a:spcBef>
                <a:spcPct val="50000"/>
              </a:spcBef>
            </a:pPr>
            <a:r>
              <a:rPr lang="en-US" sz="1400" u="sng">
                <a:solidFill>
                  <a:schemeClr val="bg1"/>
                </a:solidFill>
                <a:latin typeface="Verdana" pitchFamily="34" charset="0"/>
              </a:rPr>
              <a:t>.</a:t>
            </a:r>
          </a:p>
        </p:txBody>
      </p:sp>
      <p:sp>
        <p:nvSpPr>
          <p:cNvPr id="4101" name="Text Box 5"/>
          <p:cNvSpPr txBox="1">
            <a:spLocks noChangeArrowheads="1"/>
          </p:cNvSpPr>
          <p:nvPr/>
        </p:nvSpPr>
        <p:spPr bwMode="auto">
          <a:xfrm>
            <a:off x="457200" y="533400"/>
            <a:ext cx="8001000" cy="366713"/>
          </a:xfrm>
          <a:prstGeom prst="rect">
            <a:avLst/>
          </a:prstGeom>
          <a:noFill/>
          <a:ln w="12700" cap="sq">
            <a:noFill/>
            <a:miter lim="800000"/>
            <a:headEnd type="none" w="sm" len="sm"/>
            <a:tailEnd type="none" w="sm" len="sm"/>
          </a:ln>
        </p:spPr>
        <p:txBody>
          <a:bodyPr>
            <a:spAutoFit/>
          </a:bodyPr>
          <a:lstStyle/>
          <a:p>
            <a:pPr>
              <a:spcBef>
                <a:spcPct val="50000"/>
              </a:spcBef>
            </a:pPr>
            <a:endParaRPr lang="en-US">
              <a:latin typeface="Verdana" pitchFamily="34" charset="0"/>
            </a:endParaRPr>
          </a:p>
        </p:txBody>
      </p:sp>
      <p:sp>
        <p:nvSpPr>
          <p:cNvPr id="4102" name="Text Box 6"/>
          <p:cNvSpPr txBox="1">
            <a:spLocks noChangeArrowheads="1"/>
          </p:cNvSpPr>
          <p:nvPr/>
        </p:nvSpPr>
        <p:spPr bwMode="auto">
          <a:xfrm>
            <a:off x="685800" y="5638800"/>
            <a:ext cx="8229600" cy="457200"/>
          </a:xfrm>
          <a:prstGeom prst="rect">
            <a:avLst/>
          </a:prstGeom>
          <a:noFill/>
          <a:ln w="9525">
            <a:noFill/>
            <a:miter lim="800000"/>
            <a:headEnd/>
            <a:tailEnd/>
          </a:ln>
        </p:spPr>
        <p:txBody>
          <a:bodyPr>
            <a:spAutoFit/>
          </a:bodyPr>
          <a:lstStyle/>
          <a:p>
            <a:pPr>
              <a:spcBef>
                <a:spcPct val="50000"/>
              </a:spcBef>
            </a:pPr>
            <a:r>
              <a:rPr lang="en-US" sz="2400">
                <a:solidFill>
                  <a:schemeClr val="bg1"/>
                </a:solidFill>
                <a:latin typeface="Verdana" pitchFamily="34" charset="0"/>
              </a:rPr>
              <a:t>.</a:t>
            </a:r>
          </a:p>
        </p:txBody>
      </p:sp>
    </p:spTree>
  </p:cSld>
  <p:clrMapOvr>
    <a:masterClrMapping/>
  </p:clrMapOvr>
  <p:transition>
    <p:random/>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1"/>
          <a:tileRect/>
        </a:gradFill>
        <a:effectLst/>
      </p:bgPr>
    </p:bg>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r>
              <a:rPr lang="en-US" smtClean="0">
                <a:latin typeface="Comic Sans MS" pitchFamily="66" charset="0"/>
              </a:rPr>
              <a:t>Activity – 4 Corners</a:t>
            </a:r>
          </a:p>
        </p:txBody>
      </p:sp>
      <p:sp>
        <p:nvSpPr>
          <p:cNvPr id="7171" name="Content Placeholder 2"/>
          <p:cNvSpPr>
            <a:spLocks noGrp="1"/>
          </p:cNvSpPr>
          <p:nvPr>
            <p:ph idx="1"/>
          </p:nvPr>
        </p:nvSpPr>
        <p:spPr/>
        <p:txBody>
          <a:bodyPr/>
          <a:lstStyle/>
          <a:p>
            <a:pPr marL="514350" indent="-514350">
              <a:buFont typeface="+mj-lt"/>
              <a:buAutoNum type="arabicPeriod"/>
            </a:pPr>
            <a:r>
              <a:rPr lang="en-US" sz="2800" dirty="0" smtClean="0">
                <a:latin typeface="Comic Sans MS" pitchFamily="66" charset="0"/>
              </a:rPr>
              <a:t>Have never been exposed to differentiation</a:t>
            </a:r>
          </a:p>
          <a:p>
            <a:pPr marL="514350" indent="-514350">
              <a:buFont typeface="+mj-lt"/>
              <a:buAutoNum type="arabicPeriod"/>
            </a:pPr>
            <a:r>
              <a:rPr lang="en-US" sz="2800" dirty="0" smtClean="0">
                <a:latin typeface="Comic Sans MS" pitchFamily="66" charset="0"/>
              </a:rPr>
              <a:t>Have used it/ seen it/ heard of it</a:t>
            </a:r>
          </a:p>
          <a:p>
            <a:pPr marL="514350" indent="-514350">
              <a:buFont typeface="+mj-lt"/>
              <a:buAutoNum type="arabicPeriod"/>
            </a:pPr>
            <a:r>
              <a:rPr lang="en-US" sz="2800" dirty="0" smtClean="0">
                <a:latin typeface="Comic Sans MS" pitchFamily="66" charset="0"/>
              </a:rPr>
              <a:t>Have designed curriculum using DI concepts</a:t>
            </a:r>
          </a:p>
          <a:p>
            <a:pPr marL="514350" indent="-514350">
              <a:buFont typeface="+mj-lt"/>
              <a:buAutoNum type="arabicPeriod"/>
            </a:pPr>
            <a:r>
              <a:rPr lang="en-US" sz="2800" dirty="0" smtClean="0">
                <a:latin typeface="Comic Sans MS" pitchFamily="66" charset="0"/>
              </a:rPr>
              <a:t>I have taught others how to implement DI in their classroom</a:t>
            </a:r>
          </a:p>
          <a:p>
            <a:endParaRPr lang="en-US" sz="2800" dirty="0" smtClean="0">
              <a:latin typeface="Comic Sans MS" pitchFamily="66" charset="0"/>
            </a:endParaRPr>
          </a:p>
          <a:p>
            <a:pPr algn="ctr">
              <a:buFontTx/>
              <a:buNone/>
            </a:pPr>
            <a:r>
              <a:rPr lang="en-US" dirty="0" smtClean="0">
                <a:latin typeface="Comic Sans MS" pitchFamily="66" charset="0"/>
              </a:rPr>
              <a:t>How can you use 4 Corners in your classroom?</a:t>
            </a:r>
          </a:p>
        </p:txBody>
      </p:sp>
      <p:sp>
        <p:nvSpPr>
          <p:cNvPr id="5" name="Slide Number Placeholder 4"/>
          <p:cNvSpPr>
            <a:spLocks noGrp="1"/>
          </p:cNvSpPr>
          <p:nvPr>
            <p:ph type="sldNum" sz="quarter" idx="12"/>
          </p:nvPr>
        </p:nvSpPr>
        <p:spPr/>
        <p:txBody>
          <a:bodyPr/>
          <a:lstStyle/>
          <a:p>
            <a:pPr>
              <a:defRPr/>
            </a:pPr>
            <a:fld id="{550B7B03-77FA-4316-886B-4658BDA77772}" type="slidenum">
              <a:rPr lang="en-US" smtClean="0"/>
              <a:pPr>
                <a:defRPr/>
              </a:pPr>
              <a:t>12</a:t>
            </a:fld>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13314" name="Text Box 2"/>
          <p:cNvSpPr txBox="1">
            <a:spLocks noChangeArrowheads="1"/>
          </p:cNvSpPr>
          <p:nvPr/>
        </p:nvSpPr>
        <p:spPr bwMode="auto">
          <a:xfrm>
            <a:off x="457200" y="381000"/>
            <a:ext cx="8458200" cy="701675"/>
          </a:xfrm>
          <a:prstGeom prst="rect">
            <a:avLst/>
          </a:prstGeom>
          <a:noFill/>
          <a:ln w="9525">
            <a:noFill/>
            <a:miter lim="800000"/>
            <a:headEnd/>
            <a:tailEnd/>
          </a:ln>
        </p:spPr>
        <p:txBody>
          <a:bodyPr>
            <a:spAutoFit/>
          </a:bodyPr>
          <a:lstStyle/>
          <a:p>
            <a:pPr algn="ctr">
              <a:spcBef>
                <a:spcPct val="50000"/>
              </a:spcBef>
            </a:pPr>
            <a:r>
              <a:rPr lang="en-US" sz="4000" b="1" i="1">
                <a:solidFill>
                  <a:schemeClr val="bg1"/>
                </a:solidFill>
                <a:latin typeface="Comic Sans MS" pitchFamily="66" charset="0"/>
              </a:rPr>
              <a:t>Anticipating Student Needs</a:t>
            </a:r>
            <a:r>
              <a:rPr lang="en-US" sz="3200">
                <a:solidFill>
                  <a:schemeClr val="bg1"/>
                </a:solidFill>
                <a:latin typeface="Comic Sans MS" pitchFamily="66" charset="0"/>
              </a:rPr>
              <a:t> </a:t>
            </a:r>
          </a:p>
        </p:txBody>
      </p:sp>
      <p:sp>
        <p:nvSpPr>
          <p:cNvPr id="13315" name="Text Box 3"/>
          <p:cNvSpPr txBox="1">
            <a:spLocks noChangeArrowheads="1"/>
          </p:cNvSpPr>
          <p:nvPr/>
        </p:nvSpPr>
        <p:spPr bwMode="auto">
          <a:xfrm>
            <a:off x="381000" y="1676400"/>
            <a:ext cx="8610600" cy="7971413"/>
          </a:xfrm>
          <a:prstGeom prst="rect">
            <a:avLst/>
          </a:prstGeom>
          <a:noFill/>
          <a:ln w="9525">
            <a:noFill/>
            <a:miter lim="800000"/>
            <a:headEnd/>
            <a:tailEnd/>
          </a:ln>
        </p:spPr>
        <p:txBody>
          <a:bodyPr>
            <a:spAutoFit/>
          </a:bodyPr>
          <a:lstStyle/>
          <a:p>
            <a:pPr marL="457200" indent="-457200">
              <a:spcBef>
                <a:spcPct val="50000"/>
              </a:spcBef>
              <a:buFontTx/>
              <a:buAutoNum type="arabicPeriod"/>
            </a:pPr>
            <a:r>
              <a:rPr lang="en-US" sz="3200" dirty="0">
                <a:solidFill>
                  <a:schemeClr val="bg1"/>
                </a:solidFill>
                <a:latin typeface="Comic Sans MS" pitchFamily="66" charset="0"/>
              </a:rPr>
              <a:t>Need for reading support</a:t>
            </a:r>
          </a:p>
          <a:p>
            <a:pPr marL="457200" indent="-457200">
              <a:spcBef>
                <a:spcPct val="50000"/>
              </a:spcBef>
              <a:buFontTx/>
              <a:buAutoNum type="arabicPeriod"/>
            </a:pPr>
            <a:r>
              <a:rPr lang="en-US" sz="3200" dirty="0">
                <a:solidFill>
                  <a:schemeClr val="bg1"/>
                </a:solidFill>
                <a:latin typeface="Comic Sans MS" pitchFamily="66" charset="0"/>
              </a:rPr>
              <a:t>Need for vocabulary building</a:t>
            </a:r>
          </a:p>
          <a:p>
            <a:pPr marL="457200" indent="-457200">
              <a:spcBef>
                <a:spcPct val="50000"/>
              </a:spcBef>
              <a:buFontTx/>
              <a:buAutoNum type="arabicPeriod"/>
            </a:pPr>
            <a:r>
              <a:rPr lang="en-US" sz="3200" dirty="0">
                <a:solidFill>
                  <a:schemeClr val="bg1"/>
                </a:solidFill>
                <a:latin typeface="Comic Sans MS" pitchFamily="66" charset="0"/>
              </a:rPr>
              <a:t>Need </a:t>
            </a:r>
            <a:r>
              <a:rPr lang="en-US" sz="3200" dirty="0" smtClean="0">
                <a:solidFill>
                  <a:schemeClr val="bg1"/>
                </a:solidFill>
                <a:latin typeface="Comic Sans MS" pitchFamily="66" charset="0"/>
              </a:rPr>
              <a:t>to address </a:t>
            </a:r>
            <a:r>
              <a:rPr lang="en-US" sz="3200" dirty="0">
                <a:solidFill>
                  <a:schemeClr val="bg1"/>
                </a:solidFill>
                <a:latin typeface="Comic Sans MS" pitchFamily="66" charset="0"/>
              </a:rPr>
              <a:t>difficulty in attending to class</a:t>
            </a:r>
          </a:p>
          <a:p>
            <a:pPr marL="457200" indent="-457200">
              <a:spcBef>
                <a:spcPct val="50000"/>
              </a:spcBef>
              <a:buFontTx/>
              <a:buAutoNum type="arabicPeriod"/>
            </a:pPr>
            <a:r>
              <a:rPr lang="en-US" sz="3200" dirty="0">
                <a:solidFill>
                  <a:schemeClr val="bg1"/>
                </a:solidFill>
                <a:latin typeface="Comic Sans MS" pitchFamily="66" charset="0"/>
              </a:rPr>
              <a:t>Need to address strengths in an area of study</a:t>
            </a:r>
          </a:p>
          <a:p>
            <a:pPr marL="457200" indent="-457200">
              <a:spcBef>
                <a:spcPct val="50000"/>
              </a:spcBef>
              <a:buFontTx/>
              <a:buAutoNum type="arabicPeriod"/>
            </a:pPr>
            <a:r>
              <a:rPr lang="en-US" sz="3200" dirty="0">
                <a:solidFill>
                  <a:schemeClr val="bg1"/>
                </a:solidFill>
                <a:latin typeface="Comic Sans MS" pitchFamily="66" charset="0"/>
              </a:rPr>
              <a:t>Need for targeted instruction and practice</a:t>
            </a:r>
          </a:p>
          <a:p>
            <a:pPr marL="457200" indent="-457200">
              <a:spcBef>
                <a:spcPct val="50000"/>
              </a:spcBef>
              <a:buFontTx/>
              <a:buAutoNum type="arabicPeriod"/>
            </a:pPr>
            <a:endParaRPr lang="en-US" sz="3200" dirty="0">
              <a:solidFill>
                <a:schemeClr val="bg1"/>
              </a:solidFill>
              <a:latin typeface="Verdana" pitchFamily="34" charset="0"/>
            </a:endParaRPr>
          </a:p>
          <a:p>
            <a:pPr marL="457200" indent="-457200">
              <a:spcBef>
                <a:spcPct val="50000"/>
              </a:spcBef>
              <a:buFontTx/>
              <a:buAutoNum type="arabicPeriod"/>
            </a:pPr>
            <a:endParaRPr lang="en-US" sz="3200" dirty="0">
              <a:solidFill>
                <a:schemeClr val="bg1"/>
              </a:solidFill>
              <a:latin typeface="Verdana" pitchFamily="34" charset="0"/>
            </a:endParaRPr>
          </a:p>
          <a:p>
            <a:pPr marL="457200" indent="-457200">
              <a:spcBef>
                <a:spcPct val="50000"/>
              </a:spcBef>
              <a:buFontTx/>
              <a:buAutoNum type="arabicPeriod"/>
            </a:pPr>
            <a:endParaRPr lang="en-US" sz="3200" dirty="0">
              <a:solidFill>
                <a:schemeClr val="bg1"/>
              </a:solidFill>
              <a:latin typeface="Verdana" pitchFamily="34" charset="0"/>
            </a:endParaRPr>
          </a:p>
          <a:p>
            <a:pPr marL="457200" indent="-457200">
              <a:spcBef>
                <a:spcPct val="50000"/>
              </a:spcBef>
              <a:buFontTx/>
              <a:buAutoNum type="arabicPeriod"/>
            </a:pPr>
            <a:endParaRPr lang="en-US" sz="3200" dirty="0">
              <a:solidFill>
                <a:schemeClr val="bg1"/>
              </a:solidFill>
              <a:latin typeface="Verdana" pitchFamily="34" charset="0"/>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3315">
                                            <p:txEl>
                                              <p:pRg st="0" end="0"/>
                                            </p:txEl>
                                          </p:spTgt>
                                        </p:tgtEl>
                                        <p:attrNameLst>
                                          <p:attrName>style.visibility</p:attrName>
                                        </p:attrNameLst>
                                      </p:cBhvr>
                                      <p:to>
                                        <p:strVal val="visible"/>
                                      </p:to>
                                    </p:set>
                                    <p:anim calcmode="lin" valueType="num">
                                      <p:cBhvr additive="base">
                                        <p:cTn id="7" dur="500" fill="hold"/>
                                        <p:tgtEl>
                                          <p:spTgt spid="1331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331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3315">
                                            <p:txEl>
                                              <p:pRg st="1" end="1"/>
                                            </p:txEl>
                                          </p:spTgt>
                                        </p:tgtEl>
                                        <p:attrNameLst>
                                          <p:attrName>style.visibility</p:attrName>
                                        </p:attrNameLst>
                                      </p:cBhvr>
                                      <p:to>
                                        <p:strVal val="visible"/>
                                      </p:to>
                                    </p:set>
                                    <p:anim calcmode="lin" valueType="num">
                                      <p:cBhvr additive="base">
                                        <p:cTn id="13" dur="500" fill="hold"/>
                                        <p:tgtEl>
                                          <p:spTgt spid="1331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331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3315">
                                            <p:txEl>
                                              <p:pRg st="2" end="2"/>
                                            </p:txEl>
                                          </p:spTgt>
                                        </p:tgtEl>
                                        <p:attrNameLst>
                                          <p:attrName>style.visibility</p:attrName>
                                        </p:attrNameLst>
                                      </p:cBhvr>
                                      <p:to>
                                        <p:strVal val="visible"/>
                                      </p:to>
                                    </p:set>
                                    <p:anim calcmode="lin" valueType="num">
                                      <p:cBhvr additive="base">
                                        <p:cTn id="19" dur="500" fill="hold"/>
                                        <p:tgtEl>
                                          <p:spTgt spid="13315">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331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3315">
                                            <p:txEl>
                                              <p:pRg st="3" end="3"/>
                                            </p:txEl>
                                          </p:spTgt>
                                        </p:tgtEl>
                                        <p:attrNameLst>
                                          <p:attrName>style.visibility</p:attrName>
                                        </p:attrNameLst>
                                      </p:cBhvr>
                                      <p:to>
                                        <p:strVal val="visible"/>
                                      </p:to>
                                    </p:set>
                                    <p:anim calcmode="lin" valueType="num">
                                      <p:cBhvr additive="base">
                                        <p:cTn id="25" dur="500" fill="hold"/>
                                        <p:tgtEl>
                                          <p:spTgt spid="13315">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331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3315">
                                            <p:txEl>
                                              <p:pRg st="4" end="4"/>
                                            </p:txEl>
                                          </p:spTgt>
                                        </p:tgtEl>
                                        <p:attrNameLst>
                                          <p:attrName>style.visibility</p:attrName>
                                        </p:attrNameLst>
                                      </p:cBhvr>
                                      <p:to>
                                        <p:strVal val="visible"/>
                                      </p:to>
                                    </p:set>
                                    <p:anim calcmode="lin" valueType="num">
                                      <p:cBhvr additive="base">
                                        <p:cTn id="31" dur="500" fill="hold"/>
                                        <p:tgtEl>
                                          <p:spTgt spid="13315">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3315">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Number Placeholder 5"/>
          <p:cNvSpPr>
            <a:spLocks noGrp="1"/>
          </p:cNvSpPr>
          <p:nvPr>
            <p:ph type="sldNum" sz="quarter" idx="12"/>
          </p:nvPr>
        </p:nvSpPr>
        <p:spPr/>
        <p:txBody>
          <a:bodyPr/>
          <a:lstStyle/>
          <a:p>
            <a:pPr>
              <a:defRPr/>
            </a:pPr>
            <a:fld id="{943251E4-AF2E-4F39-B79C-8BA494779525}" type="slidenum">
              <a:rPr lang="en-US"/>
              <a:pPr>
                <a:defRPr/>
              </a:pPr>
              <a:t>19</a:t>
            </a:fld>
            <a:endParaRPr lang="en-US"/>
          </a:p>
        </p:txBody>
      </p:sp>
      <p:grpSp>
        <p:nvGrpSpPr>
          <p:cNvPr id="2" name="Group 2"/>
          <p:cNvGrpSpPr>
            <a:grpSpLocks/>
          </p:cNvGrpSpPr>
          <p:nvPr/>
        </p:nvGrpSpPr>
        <p:grpSpPr bwMode="auto">
          <a:xfrm>
            <a:off x="381000" y="0"/>
            <a:ext cx="8458200" cy="6172200"/>
            <a:chOff x="1104" y="192"/>
            <a:chExt cx="3212" cy="3600"/>
          </a:xfrm>
        </p:grpSpPr>
        <p:sp>
          <p:nvSpPr>
            <p:cNvPr id="20487" name="Freeform 3"/>
            <p:cNvSpPr>
              <a:spLocks/>
            </p:cNvSpPr>
            <p:nvPr/>
          </p:nvSpPr>
          <p:spPr bwMode="auto">
            <a:xfrm>
              <a:off x="1165" y="192"/>
              <a:ext cx="3151" cy="3600"/>
            </a:xfrm>
            <a:custGeom>
              <a:avLst/>
              <a:gdLst>
                <a:gd name="T0" fmla="*/ 0 w 3151"/>
                <a:gd name="T1" fmla="*/ 1221 h 3600"/>
                <a:gd name="T2" fmla="*/ 304 w 3151"/>
                <a:gd name="T3" fmla="*/ 3176 h 3600"/>
                <a:gd name="T4" fmla="*/ 2044 w 3151"/>
                <a:gd name="T5" fmla="*/ 3600 h 3600"/>
                <a:gd name="T6" fmla="*/ 3151 w 3151"/>
                <a:gd name="T7" fmla="*/ 2659 h 3600"/>
                <a:gd name="T8" fmla="*/ 2755 w 3151"/>
                <a:gd name="T9" fmla="*/ 462 h 3600"/>
                <a:gd name="T10" fmla="*/ 2022 w 3151"/>
                <a:gd name="T11" fmla="*/ 0 h 3600"/>
                <a:gd name="T12" fmla="*/ 470 w 3151"/>
                <a:gd name="T13" fmla="*/ 1328 h 3600"/>
                <a:gd name="T14" fmla="*/ 0 w 3151"/>
                <a:gd name="T15" fmla="*/ 1221 h 3600"/>
                <a:gd name="T16" fmla="*/ 0 60000 65536"/>
                <a:gd name="T17" fmla="*/ 0 60000 65536"/>
                <a:gd name="T18" fmla="*/ 0 60000 65536"/>
                <a:gd name="T19" fmla="*/ 0 60000 65536"/>
                <a:gd name="T20" fmla="*/ 0 60000 65536"/>
                <a:gd name="T21" fmla="*/ 0 60000 65536"/>
                <a:gd name="T22" fmla="*/ 0 60000 65536"/>
                <a:gd name="T23" fmla="*/ 0 60000 65536"/>
                <a:gd name="T24" fmla="*/ 0 w 3151"/>
                <a:gd name="T25" fmla="*/ 0 h 3600"/>
                <a:gd name="T26" fmla="*/ 3151 w 3151"/>
                <a:gd name="T27" fmla="*/ 3600 h 3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151" h="3600">
                  <a:moveTo>
                    <a:pt x="0" y="1221"/>
                  </a:moveTo>
                  <a:lnTo>
                    <a:pt x="304" y="3176"/>
                  </a:lnTo>
                  <a:lnTo>
                    <a:pt x="2044" y="3600"/>
                  </a:lnTo>
                  <a:lnTo>
                    <a:pt x="3151" y="2659"/>
                  </a:lnTo>
                  <a:lnTo>
                    <a:pt x="2755" y="462"/>
                  </a:lnTo>
                  <a:lnTo>
                    <a:pt x="2022" y="0"/>
                  </a:lnTo>
                  <a:lnTo>
                    <a:pt x="470" y="1328"/>
                  </a:lnTo>
                  <a:lnTo>
                    <a:pt x="0" y="1221"/>
                  </a:lnTo>
                  <a:close/>
                </a:path>
              </a:pathLst>
            </a:custGeom>
            <a:solidFill>
              <a:srgbClr val="D8B5FF"/>
            </a:solidFill>
            <a:ln w="9525">
              <a:noFill/>
              <a:round/>
              <a:headEnd/>
              <a:tailEnd/>
            </a:ln>
          </p:spPr>
          <p:txBody>
            <a:bodyPr/>
            <a:lstStyle/>
            <a:p>
              <a:endParaRPr lang="en-US"/>
            </a:p>
          </p:txBody>
        </p:sp>
        <p:grpSp>
          <p:nvGrpSpPr>
            <p:cNvPr id="3" name="Group 4"/>
            <p:cNvGrpSpPr>
              <a:grpSpLocks/>
            </p:cNvGrpSpPr>
            <p:nvPr/>
          </p:nvGrpSpPr>
          <p:grpSpPr bwMode="auto">
            <a:xfrm>
              <a:off x="1104" y="642"/>
              <a:ext cx="3120" cy="3101"/>
              <a:chOff x="1104" y="642"/>
              <a:chExt cx="3120" cy="3101"/>
            </a:xfrm>
          </p:grpSpPr>
          <p:sp>
            <p:nvSpPr>
              <p:cNvPr id="20489" name="Freeform 5"/>
              <p:cNvSpPr>
                <a:spLocks/>
              </p:cNvSpPr>
              <p:nvPr/>
            </p:nvSpPr>
            <p:spPr bwMode="auto">
              <a:xfrm>
                <a:off x="1590" y="642"/>
                <a:ext cx="2375" cy="3101"/>
              </a:xfrm>
              <a:custGeom>
                <a:avLst/>
                <a:gdLst>
                  <a:gd name="T0" fmla="*/ 321 w 2375"/>
                  <a:gd name="T1" fmla="*/ 245 h 3101"/>
                  <a:gd name="T2" fmla="*/ 0 w 2375"/>
                  <a:gd name="T3" fmla="*/ 2169 h 3101"/>
                  <a:gd name="T4" fmla="*/ 260 w 2375"/>
                  <a:gd name="T5" fmla="*/ 2231 h 3101"/>
                  <a:gd name="T6" fmla="*/ 180 w 2375"/>
                  <a:gd name="T7" fmla="*/ 2689 h 3101"/>
                  <a:gd name="T8" fmla="*/ 534 w 2375"/>
                  <a:gd name="T9" fmla="*/ 2827 h 3101"/>
                  <a:gd name="T10" fmla="*/ 709 w 2375"/>
                  <a:gd name="T11" fmla="*/ 2474 h 3101"/>
                  <a:gd name="T12" fmla="*/ 682 w 2375"/>
                  <a:gd name="T13" fmla="*/ 3024 h 3101"/>
                  <a:gd name="T14" fmla="*/ 1032 w 2375"/>
                  <a:gd name="T15" fmla="*/ 3101 h 3101"/>
                  <a:gd name="T16" fmla="*/ 1123 w 2375"/>
                  <a:gd name="T17" fmla="*/ 2352 h 3101"/>
                  <a:gd name="T18" fmla="*/ 1274 w 2375"/>
                  <a:gd name="T19" fmla="*/ 2366 h 3101"/>
                  <a:gd name="T20" fmla="*/ 1330 w 2375"/>
                  <a:gd name="T21" fmla="*/ 2794 h 3101"/>
                  <a:gd name="T22" fmla="*/ 1702 w 2375"/>
                  <a:gd name="T23" fmla="*/ 2749 h 3101"/>
                  <a:gd name="T24" fmla="*/ 1740 w 2375"/>
                  <a:gd name="T25" fmla="*/ 2626 h 3101"/>
                  <a:gd name="T26" fmla="*/ 1778 w 2375"/>
                  <a:gd name="T27" fmla="*/ 3024 h 3101"/>
                  <a:gd name="T28" fmla="*/ 2191 w 2375"/>
                  <a:gd name="T29" fmla="*/ 2886 h 3101"/>
                  <a:gd name="T30" fmla="*/ 2110 w 2375"/>
                  <a:gd name="T31" fmla="*/ 2274 h 3101"/>
                  <a:gd name="T32" fmla="*/ 2375 w 2375"/>
                  <a:gd name="T33" fmla="*/ 2198 h 3101"/>
                  <a:gd name="T34" fmla="*/ 2150 w 2375"/>
                  <a:gd name="T35" fmla="*/ 184 h 3101"/>
                  <a:gd name="T36" fmla="*/ 2022 w 2375"/>
                  <a:gd name="T37" fmla="*/ 47 h 3101"/>
                  <a:gd name="T38" fmla="*/ 1884 w 2375"/>
                  <a:gd name="T39" fmla="*/ 0 h 3101"/>
                  <a:gd name="T40" fmla="*/ 1693 w 2375"/>
                  <a:gd name="T41" fmla="*/ 77 h 3101"/>
                  <a:gd name="T42" fmla="*/ 1621 w 2375"/>
                  <a:gd name="T43" fmla="*/ 139 h 3101"/>
                  <a:gd name="T44" fmla="*/ 1503 w 2375"/>
                  <a:gd name="T45" fmla="*/ 153 h 3101"/>
                  <a:gd name="T46" fmla="*/ 1438 w 2375"/>
                  <a:gd name="T47" fmla="*/ 77 h 3101"/>
                  <a:gd name="T48" fmla="*/ 1224 w 2375"/>
                  <a:gd name="T49" fmla="*/ 2 h 3101"/>
                  <a:gd name="T50" fmla="*/ 1034 w 2375"/>
                  <a:gd name="T51" fmla="*/ 94 h 3101"/>
                  <a:gd name="T52" fmla="*/ 994 w 2375"/>
                  <a:gd name="T53" fmla="*/ 170 h 3101"/>
                  <a:gd name="T54" fmla="*/ 888 w 2375"/>
                  <a:gd name="T55" fmla="*/ 170 h 3101"/>
                  <a:gd name="T56" fmla="*/ 761 w 2375"/>
                  <a:gd name="T57" fmla="*/ 63 h 3101"/>
                  <a:gd name="T58" fmla="*/ 608 w 2375"/>
                  <a:gd name="T59" fmla="*/ 16 h 3101"/>
                  <a:gd name="T60" fmla="*/ 449 w 2375"/>
                  <a:gd name="T61" fmla="*/ 108 h 3101"/>
                  <a:gd name="T62" fmla="*/ 424 w 2375"/>
                  <a:gd name="T63" fmla="*/ 200 h 3101"/>
                  <a:gd name="T64" fmla="*/ 321 w 2375"/>
                  <a:gd name="T65" fmla="*/ 245 h 310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375"/>
                  <a:gd name="T100" fmla="*/ 0 h 3101"/>
                  <a:gd name="T101" fmla="*/ 2375 w 2375"/>
                  <a:gd name="T102" fmla="*/ 3101 h 310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375" h="3101">
                    <a:moveTo>
                      <a:pt x="321" y="245"/>
                    </a:moveTo>
                    <a:lnTo>
                      <a:pt x="0" y="2169"/>
                    </a:lnTo>
                    <a:lnTo>
                      <a:pt x="260" y="2231"/>
                    </a:lnTo>
                    <a:lnTo>
                      <a:pt x="180" y="2689"/>
                    </a:lnTo>
                    <a:lnTo>
                      <a:pt x="534" y="2827"/>
                    </a:lnTo>
                    <a:lnTo>
                      <a:pt x="709" y="2474"/>
                    </a:lnTo>
                    <a:lnTo>
                      <a:pt x="682" y="3024"/>
                    </a:lnTo>
                    <a:lnTo>
                      <a:pt x="1032" y="3101"/>
                    </a:lnTo>
                    <a:lnTo>
                      <a:pt x="1123" y="2352"/>
                    </a:lnTo>
                    <a:lnTo>
                      <a:pt x="1274" y="2366"/>
                    </a:lnTo>
                    <a:lnTo>
                      <a:pt x="1330" y="2794"/>
                    </a:lnTo>
                    <a:lnTo>
                      <a:pt x="1702" y="2749"/>
                    </a:lnTo>
                    <a:lnTo>
                      <a:pt x="1740" y="2626"/>
                    </a:lnTo>
                    <a:lnTo>
                      <a:pt x="1778" y="3024"/>
                    </a:lnTo>
                    <a:lnTo>
                      <a:pt x="2191" y="2886"/>
                    </a:lnTo>
                    <a:lnTo>
                      <a:pt x="2110" y="2274"/>
                    </a:lnTo>
                    <a:lnTo>
                      <a:pt x="2375" y="2198"/>
                    </a:lnTo>
                    <a:lnTo>
                      <a:pt x="2150" y="184"/>
                    </a:lnTo>
                    <a:lnTo>
                      <a:pt x="2022" y="47"/>
                    </a:lnTo>
                    <a:lnTo>
                      <a:pt x="1884" y="0"/>
                    </a:lnTo>
                    <a:lnTo>
                      <a:pt x="1693" y="77"/>
                    </a:lnTo>
                    <a:lnTo>
                      <a:pt x="1621" y="139"/>
                    </a:lnTo>
                    <a:lnTo>
                      <a:pt x="1503" y="153"/>
                    </a:lnTo>
                    <a:lnTo>
                      <a:pt x="1438" y="77"/>
                    </a:lnTo>
                    <a:lnTo>
                      <a:pt x="1224" y="2"/>
                    </a:lnTo>
                    <a:lnTo>
                      <a:pt x="1034" y="94"/>
                    </a:lnTo>
                    <a:lnTo>
                      <a:pt x="994" y="170"/>
                    </a:lnTo>
                    <a:lnTo>
                      <a:pt x="888" y="170"/>
                    </a:lnTo>
                    <a:lnTo>
                      <a:pt x="761" y="63"/>
                    </a:lnTo>
                    <a:lnTo>
                      <a:pt x="608" y="16"/>
                    </a:lnTo>
                    <a:lnTo>
                      <a:pt x="449" y="108"/>
                    </a:lnTo>
                    <a:lnTo>
                      <a:pt x="424" y="200"/>
                    </a:lnTo>
                    <a:lnTo>
                      <a:pt x="321" y="245"/>
                    </a:lnTo>
                    <a:close/>
                  </a:path>
                </a:pathLst>
              </a:custGeom>
              <a:solidFill>
                <a:srgbClr val="FFFFFF"/>
              </a:solidFill>
              <a:ln w="9525">
                <a:noFill/>
                <a:round/>
                <a:headEnd/>
                <a:tailEnd/>
              </a:ln>
            </p:spPr>
            <p:txBody>
              <a:bodyPr/>
              <a:lstStyle/>
              <a:p>
                <a:endParaRPr lang="en-US"/>
              </a:p>
            </p:txBody>
          </p:sp>
          <p:sp>
            <p:nvSpPr>
              <p:cNvPr id="20490" name="Freeform 6"/>
              <p:cNvSpPr>
                <a:spLocks/>
              </p:cNvSpPr>
              <p:nvPr/>
            </p:nvSpPr>
            <p:spPr bwMode="auto">
              <a:xfrm>
                <a:off x="2972" y="2567"/>
                <a:ext cx="242" cy="735"/>
              </a:xfrm>
              <a:custGeom>
                <a:avLst/>
                <a:gdLst>
                  <a:gd name="T0" fmla="*/ 152 w 242"/>
                  <a:gd name="T1" fmla="*/ 13 h 735"/>
                  <a:gd name="T2" fmla="*/ 242 w 242"/>
                  <a:gd name="T3" fmla="*/ 707 h 735"/>
                  <a:gd name="T4" fmla="*/ 47 w 242"/>
                  <a:gd name="T5" fmla="*/ 735 h 735"/>
                  <a:gd name="T6" fmla="*/ 0 w 242"/>
                  <a:gd name="T7" fmla="*/ 0 h 735"/>
                  <a:gd name="T8" fmla="*/ 152 w 242"/>
                  <a:gd name="T9" fmla="*/ 13 h 735"/>
                  <a:gd name="T10" fmla="*/ 0 60000 65536"/>
                  <a:gd name="T11" fmla="*/ 0 60000 65536"/>
                  <a:gd name="T12" fmla="*/ 0 60000 65536"/>
                  <a:gd name="T13" fmla="*/ 0 60000 65536"/>
                  <a:gd name="T14" fmla="*/ 0 60000 65536"/>
                  <a:gd name="T15" fmla="*/ 0 w 242"/>
                  <a:gd name="T16" fmla="*/ 0 h 735"/>
                  <a:gd name="T17" fmla="*/ 242 w 242"/>
                  <a:gd name="T18" fmla="*/ 735 h 735"/>
                </a:gdLst>
                <a:ahLst/>
                <a:cxnLst>
                  <a:cxn ang="T10">
                    <a:pos x="T0" y="T1"/>
                  </a:cxn>
                  <a:cxn ang="T11">
                    <a:pos x="T2" y="T3"/>
                  </a:cxn>
                  <a:cxn ang="T12">
                    <a:pos x="T4" y="T5"/>
                  </a:cxn>
                  <a:cxn ang="T13">
                    <a:pos x="T6" y="T7"/>
                  </a:cxn>
                  <a:cxn ang="T14">
                    <a:pos x="T8" y="T9"/>
                  </a:cxn>
                </a:cxnLst>
                <a:rect l="T15" t="T16" r="T17" b="T18"/>
                <a:pathLst>
                  <a:path w="242" h="735">
                    <a:moveTo>
                      <a:pt x="152" y="13"/>
                    </a:moveTo>
                    <a:lnTo>
                      <a:pt x="242" y="707"/>
                    </a:lnTo>
                    <a:lnTo>
                      <a:pt x="47" y="735"/>
                    </a:lnTo>
                    <a:lnTo>
                      <a:pt x="0" y="0"/>
                    </a:lnTo>
                    <a:lnTo>
                      <a:pt x="152" y="13"/>
                    </a:lnTo>
                    <a:close/>
                  </a:path>
                </a:pathLst>
              </a:custGeom>
              <a:solidFill>
                <a:srgbClr val="49AFFF"/>
              </a:solidFill>
              <a:ln w="9525">
                <a:noFill/>
                <a:round/>
                <a:headEnd/>
                <a:tailEnd/>
              </a:ln>
            </p:spPr>
            <p:txBody>
              <a:bodyPr/>
              <a:lstStyle/>
              <a:p>
                <a:endParaRPr lang="en-US"/>
              </a:p>
            </p:txBody>
          </p:sp>
          <p:sp>
            <p:nvSpPr>
              <p:cNvPr id="20491" name="Freeform 7"/>
              <p:cNvSpPr>
                <a:spLocks/>
              </p:cNvSpPr>
              <p:nvPr/>
            </p:nvSpPr>
            <p:spPr bwMode="auto">
              <a:xfrm>
                <a:off x="1920" y="2555"/>
                <a:ext cx="269" cy="738"/>
              </a:xfrm>
              <a:custGeom>
                <a:avLst/>
                <a:gdLst>
                  <a:gd name="T0" fmla="*/ 117 w 269"/>
                  <a:gd name="T1" fmla="*/ 0 h 738"/>
                  <a:gd name="T2" fmla="*/ 0 w 269"/>
                  <a:gd name="T3" fmla="*/ 677 h 738"/>
                  <a:gd name="T4" fmla="*/ 195 w 269"/>
                  <a:gd name="T5" fmla="*/ 738 h 738"/>
                  <a:gd name="T6" fmla="*/ 269 w 269"/>
                  <a:gd name="T7" fmla="*/ 12 h 738"/>
                  <a:gd name="T8" fmla="*/ 117 w 269"/>
                  <a:gd name="T9" fmla="*/ 0 h 738"/>
                  <a:gd name="T10" fmla="*/ 0 60000 65536"/>
                  <a:gd name="T11" fmla="*/ 0 60000 65536"/>
                  <a:gd name="T12" fmla="*/ 0 60000 65536"/>
                  <a:gd name="T13" fmla="*/ 0 60000 65536"/>
                  <a:gd name="T14" fmla="*/ 0 60000 65536"/>
                  <a:gd name="T15" fmla="*/ 0 w 269"/>
                  <a:gd name="T16" fmla="*/ 0 h 738"/>
                  <a:gd name="T17" fmla="*/ 269 w 269"/>
                  <a:gd name="T18" fmla="*/ 738 h 738"/>
                </a:gdLst>
                <a:ahLst/>
                <a:cxnLst>
                  <a:cxn ang="T10">
                    <a:pos x="T0" y="T1"/>
                  </a:cxn>
                  <a:cxn ang="T11">
                    <a:pos x="T2" y="T3"/>
                  </a:cxn>
                  <a:cxn ang="T12">
                    <a:pos x="T4" y="T5"/>
                  </a:cxn>
                  <a:cxn ang="T13">
                    <a:pos x="T6" y="T7"/>
                  </a:cxn>
                  <a:cxn ang="T14">
                    <a:pos x="T8" y="T9"/>
                  </a:cxn>
                </a:cxnLst>
                <a:rect l="T15" t="T16" r="T17" b="T18"/>
                <a:pathLst>
                  <a:path w="269" h="738">
                    <a:moveTo>
                      <a:pt x="117" y="0"/>
                    </a:moveTo>
                    <a:lnTo>
                      <a:pt x="0" y="677"/>
                    </a:lnTo>
                    <a:lnTo>
                      <a:pt x="195" y="738"/>
                    </a:lnTo>
                    <a:lnTo>
                      <a:pt x="269" y="12"/>
                    </a:lnTo>
                    <a:lnTo>
                      <a:pt x="117" y="0"/>
                    </a:lnTo>
                    <a:close/>
                  </a:path>
                </a:pathLst>
              </a:custGeom>
              <a:solidFill>
                <a:srgbClr val="49AFFF"/>
              </a:solidFill>
              <a:ln w="9525">
                <a:noFill/>
                <a:round/>
                <a:headEnd/>
                <a:tailEnd/>
              </a:ln>
            </p:spPr>
            <p:txBody>
              <a:bodyPr/>
              <a:lstStyle/>
              <a:p>
                <a:endParaRPr lang="en-US"/>
              </a:p>
            </p:txBody>
          </p:sp>
          <p:sp>
            <p:nvSpPr>
              <p:cNvPr id="20492" name="Freeform 8"/>
              <p:cNvSpPr>
                <a:spLocks/>
              </p:cNvSpPr>
              <p:nvPr/>
            </p:nvSpPr>
            <p:spPr bwMode="auto">
              <a:xfrm>
                <a:off x="2097" y="898"/>
                <a:ext cx="1511" cy="145"/>
              </a:xfrm>
              <a:custGeom>
                <a:avLst/>
                <a:gdLst>
                  <a:gd name="T0" fmla="*/ 20 w 1511"/>
                  <a:gd name="T1" fmla="*/ 54 h 145"/>
                  <a:gd name="T2" fmla="*/ 1491 w 1511"/>
                  <a:gd name="T3" fmla="*/ 0 h 145"/>
                  <a:gd name="T4" fmla="*/ 1511 w 1511"/>
                  <a:gd name="T5" fmla="*/ 69 h 145"/>
                  <a:gd name="T6" fmla="*/ 0 w 1511"/>
                  <a:gd name="T7" fmla="*/ 145 h 145"/>
                  <a:gd name="T8" fmla="*/ 20 w 1511"/>
                  <a:gd name="T9" fmla="*/ 54 h 145"/>
                  <a:gd name="T10" fmla="*/ 0 60000 65536"/>
                  <a:gd name="T11" fmla="*/ 0 60000 65536"/>
                  <a:gd name="T12" fmla="*/ 0 60000 65536"/>
                  <a:gd name="T13" fmla="*/ 0 60000 65536"/>
                  <a:gd name="T14" fmla="*/ 0 60000 65536"/>
                  <a:gd name="T15" fmla="*/ 0 w 1511"/>
                  <a:gd name="T16" fmla="*/ 0 h 145"/>
                  <a:gd name="T17" fmla="*/ 1511 w 1511"/>
                  <a:gd name="T18" fmla="*/ 145 h 145"/>
                </a:gdLst>
                <a:ahLst/>
                <a:cxnLst>
                  <a:cxn ang="T10">
                    <a:pos x="T0" y="T1"/>
                  </a:cxn>
                  <a:cxn ang="T11">
                    <a:pos x="T2" y="T3"/>
                  </a:cxn>
                  <a:cxn ang="T12">
                    <a:pos x="T4" y="T5"/>
                  </a:cxn>
                  <a:cxn ang="T13">
                    <a:pos x="T6" y="T7"/>
                  </a:cxn>
                  <a:cxn ang="T14">
                    <a:pos x="T8" y="T9"/>
                  </a:cxn>
                </a:cxnLst>
                <a:rect l="T15" t="T16" r="T17" b="T18"/>
                <a:pathLst>
                  <a:path w="1511" h="145">
                    <a:moveTo>
                      <a:pt x="20" y="54"/>
                    </a:moveTo>
                    <a:lnTo>
                      <a:pt x="1491" y="0"/>
                    </a:lnTo>
                    <a:lnTo>
                      <a:pt x="1511" y="69"/>
                    </a:lnTo>
                    <a:lnTo>
                      <a:pt x="0" y="145"/>
                    </a:lnTo>
                    <a:lnTo>
                      <a:pt x="20" y="54"/>
                    </a:lnTo>
                    <a:close/>
                  </a:path>
                </a:pathLst>
              </a:custGeom>
              <a:solidFill>
                <a:srgbClr val="FFEF8E"/>
              </a:solidFill>
              <a:ln w="9525">
                <a:noFill/>
                <a:round/>
                <a:headEnd/>
                <a:tailEnd/>
              </a:ln>
            </p:spPr>
            <p:txBody>
              <a:bodyPr/>
              <a:lstStyle/>
              <a:p>
                <a:endParaRPr lang="en-US"/>
              </a:p>
            </p:txBody>
          </p:sp>
          <p:sp>
            <p:nvSpPr>
              <p:cNvPr id="20493" name="Freeform 9"/>
              <p:cNvSpPr>
                <a:spLocks/>
              </p:cNvSpPr>
              <p:nvPr/>
            </p:nvSpPr>
            <p:spPr bwMode="auto">
              <a:xfrm>
                <a:off x="1994" y="821"/>
                <a:ext cx="385" cy="227"/>
              </a:xfrm>
              <a:custGeom>
                <a:avLst/>
                <a:gdLst>
                  <a:gd name="T0" fmla="*/ 14 w 385"/>
                  <a:gd name="T1" fmla="*/ 216 h 227"/>
                  <a:gd name="T2" fmla="*/ 0 w 385"/>
                  <a:gd name="T3" fmla="*/ 142 h 227"/>
                  <a:gd name="T4" fmla="*/ 76 w 385"/>
                  <a:gd name="T5" fmla="*/ 131 h 227"/>
                  <a:gd name="T6" fmla="*/ 125 w 385"/>
                  <a:gd name="T7" fmla="*/ 1 h 227"/>
                  <a:gd name="T8" fmla="*/ 338 w 385"/>
                  <a:gd name="T9" fmla="*/ 0 h 227"/>
                  <a:gd name="T10" fmla="*/ 385 w 385"/>
                  <a:gd name="T11" fmla="*/ 184 h 227"/>
                  <a:gd name="T12" fmla="*/ 329 w 385"/>
                  <a:gd name="T13" fmla="*/ 189 h 227"/>
                  <a:gd name="T14" fmla="*/ 285 w 385"/>
                  <a:gd name="T15" fmla="*/ 63 h 227"/>
                  <a:gd name="T16" fmla="*/ 231 w 385"/>
                  <a:gd name="T17" fmla="*/ 48 h 227"/>
                  <a:gd name="T18" fmla="*/ 202 w 385"/>
                  <a:gd name="T19" fmla="*/ 68 h 227"/>
                  <a:gd name="T20" fmla="*/ 191 w 385"/>
                  <a:gd name="T21" fmla="*/ 159 h 227"/>
                  <a:gd name="T22" fmla="*/ 114 w 385"/>
                  <a:gd name="T23" fmla="*/ 227 h 227"/>
                  <a:gd name="T24" fmla="*/ 14 w 385"/>
                  <a:gd name="T25" fmla="*/ 216 h 22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85"/>
                  <a:gd name="T40" fmla="*/ 0 h 227"/>
                  <a:gd name="T41" fmla="*/ 385 w 385"/>
                  <a:gd name="T42" fmla="*/ 227 h 22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85" h="227">
                    <a:moveTo>
                      <a:pt x="14" y="216"/>
                    </a:moveTo>
                    <a:lnTo>
                      <a:pt x="0" y="142"/>
                    </a:lnTo>
                    <a:lnTo>
                      <a:pt x="76" y="131"/>
                    </a:lnTo>
                    <a:lnTo>
                      <a:pt x="125" y="1"/>
                    </a:lnTo>
                    <a:lnTo>
                      <a:pt x="338" y="0"/>
                    </a:lnTo>
                    <a:lnTo>
                      <a:pt x="385" y="184"/>
                    </a:lnTo>
                    <a:lnTo>
                      <a:pt x="329" y="189"/>
                    </a:lnTo>
                    <a:lnTo>
                      <a:pt x="285" y="63"/>
                    </a:lnTo>
                    <a:lnTo>
                      <a:pt x="231" y="48"/>
                    </a:lnTo>
                    <a:lnTo>
                      <a:pt x="202" y="68"/>
                    </a:lnTo>
                    <a:lnTo>
                      <a:pt x="191" y="159"/>
                    </a:lnTo>
                    <a:lnTo>
                      <a:pt x="114" y="227"/>
                    </a:lnTo>
                    <a:lnTo>
                      <a:pt x="14" y="216"/>
                    </a:lnTo>
                    <a:close/>
                  </a:path>
                </a:pathLst>
              </a:custGeom>
              <a:solidFill>
                <a:srgbClr val="FFEF8E"/>
              </a:solidFill>
              <a:ln w="9525">
                <a:noFill/>
                <a:round/>
                <a:headEnd/>
                <a:tailEnd/>
              </a:ln>
            </p:spPr>
            <p:txBody>
              <a:bodyPr/>
              <a:lstStyle/>
              <a:p>
                <a:endParaRPr lang="en-US"/>
              </a:p>
            </p:txBody>
          </p:sp>
          <p:sp>
            <p:nvSpPr>
              <p:cNvPr id="20494" name="Freeform 10"/>
              <p:cNvSpPr>
                <a:spLocks/>
              </p:cNvSpPr>
              <p:nvPr/>
            </p:nvSpPr>
            <p:spPr bwMode="auto">
              <a:xfrm>
                <a:off x="2602" y="795"/>
                <a:ext cx="387" cy="226"/>
              </a:xfrm>
              <a:custGeom>
                <a:avLst/>
                <a:gdLst>
                  <a:gd name="T0" fmla="*/ 15 w 387"/>
                  <a:gd name="T1" fmla="*/ 215 h 226"/>
                  <a:gd name="T2" fmla="*/ 0 w 387"/>
                  <a:gd name="T3" fmla="*/ 141 h 226"/>
                  <a:gd name="T4" fmla="*/ 78 w 387"/>
                  <a:gd name="T5" fmla="*/ 132 h 226"/>
                  <a:gd name="T6" fmla="*/ 127 w 387"/>
                  <a:gd name="T7" fmla="*/ 0 h 226"/>
                  <a:gd name="T8" fmla="*/ 340 w 387"/>
                  <a:gd name="T9" fmla="*/ 0 h 226"/>
                  <a:gd name="T10" fmla="*/ 387 w 387"/>
                  <a:gd name="T11" fmla="*/ 183 h 226"/>
                  <a:gd name="T12" fmla="*/ 331 w 387"/>
                  <a:gd name="T13" fmla="*/ 188 h 226"/>
                  <a:gd name="T14" fmla="*/ 286 w 387"/>
                  <a:gd name="T15" fmla="*/ 64 h 226"/>
                  <a:gd name="T16" fmla="*/ 233 w 387"/>
                  <a:gd name="T17" fmla="*/ 47 h 226"/>
                  <a:gd name="T18" fmla="*/ 204 w 387"/>
                  <a:gd name="T19" fmla="*/ 67 h 226"/>
                  <a:gd name="T20" fmla="*/ 194 w 387"/>
                  <a:gd name="T21" fmla="*/ 157 h 226"/>
                  <a:gd name="T22" fmla="*/ 114 w 387"/>
                  <a:gd name="T23" fmla="*/ 226 h 226"/>
                  <a:gd name="T24" fmla="*/ 15 w 387"/>
                  <a:gd name="T25" fmla="*/ 215 h 22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87"/>
                  <a:gd name="T40" fmla="*/ 0 h 226"/>
                  <a:gd name="T41" fmla="*/ 387 w 387"/>
                  <a:gd name="T42" fmla="*/ 226 h 22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87" h="226">
                    <a:moveTo>
                      <a:pt x="15" y="215"/>
                    </a:moveTo>
                    <a:lnTo>
                      <a:pt x="0" y="141"/>
                    </a:lnTo>
                    <a:lnTo>
                      <a:pt x="78" y="132"/>
                    </a:lnTo>
                    <a:lnTo>
                      <a:pt x="127" y="0"/>
                    </a:lnTo>
                    <a:lnTo>
                      <a:pt x="340" y="0"/>
                    </a:lnTo>
                    <a:lnTo>
                      <a:pt x="387" y="183"/>
                    </a:lnTo>
                    <a:lnTo>
                      <a:pt x="331" y="188"/>
                    </a:lnTo>
                    <a:lnTo>
                      <a:pt x="286" y="64"/>
                    </a:lnTo>
                    <a:lnTo>
                      <a:pt x="233" y="47"/>
                    </a:lnTo>
                    <a:lnTo>
                      <a:pt x="204" y="67"/>
                    </a:lnTo>
                    <a:lnTo>
                      <a:pt x="194" y="157"/>
                    </a:lnTo>
                    <a:lnTo>
                      <a:pt x="114" y="226"/>
                    </a:lnTo>
                    <a:lnTo>
                      <a:pt x="15" y="215"/>
                    </a:lnTo>
                    <a:close/>
                  </a:path>
                </a:pathLst>
              </a:custGeom>
              <a:solidFill>
                <a:srgbClr val="FFEF8E"/>
              </a:solidFill>
              <a:ln w="9525">
                <a:noFill/>
                <a:round/>
                <a:headEnd/>
                <a:tailEnd/>
              </a:ln>
            </p:spPr>
            <p:txBody>
              <a:bodyPr/>
              <a:lstStyle/>
              <a:p>
                <a:endParaRPr lang="en-US"/>
              </a:p>
            </p:txBody>
          </p:sp>
          <p:sp>
            <p:nvSpPr>
              <p:cNvPr id="20495" name="Freeform 11"/>
              <p:cNvSpPr>
                <a:spLocks/>
              </p:cNvSpPr>
              <p:nvPr/>
            </p:nvSpPr>
            <p:spPr bwMode="auto">
              <a:xfrm>
                <a:off x="3249" y="779"/>
                <a:ext cx="386" cy="231"/>
              </a:xfrm>
              <a:custGeom>
                <a:avLst/>
                <a:gdLst>
                  <a:gd name="T0" fmla="*/ 14 w 386"/>
                  <a:gd name="T1" fmla="*/ 220 h 231"/>
                  <a:gd name="T2" fmla="*/ 0 w 386"/>
                  <a:gd name="T3" fmla="*/ 146 h 231"/>
                  <a:gd name="T4" fmla="*/ 128 w 386"/>
                  <a:gd name="T5" fmla="*/ 121 h 231"/>
                  <a:gd name="T6" fmla="*/ 187 w 386"/>
                  <a:gd name="T7" fmla="*/ 4 h 231"/>
                  <a:gd name="T8" fmla="*/ 348 w 386"/>
                  <a:gd name="T9" fmla="*/ 0 h 231"/>
                  <a:gd name="T10" fmla="*/ 386 w 386"/>
                  <a:gd name="T11" fmla="*/ 202 h 231"/>
                  <a:gd name="T12" fmla="*/ 328 w 386"/>
                  <a:gd name="T13" fmla="*/ 193 h 231"/>
                  <a:gd name="T14" fmla="*/ 285 w 386"/>
                  <a:gd name="T15" fmla="*/ 67 h 231"/>
                  <a:gd name="T16" fmla="*/ 233 w 386"/>
                  <a:gd name="T17" fmla="*/ 52 h 231"/>
                  <a:gd name="T18" fmla="*/ 196 w 386"/>
                  <a:gd name="T19" fmla="*/ 89 h 231"/>
                  <a:gd name="T20" fmla="*/ 187 w 386"/>
                  <a:gd name="T21" fmla="*/ 177 h 231"/>
                  <a:gd name="T22" fmla="*/ 113 w 386"/>
                  <a:gd name="T23" fmla="*/ 231 h 231"/>
                  <a:gd name="T24" fmla="*/ 14 w 386"/>
                  <a:gd name="T25" fmla="*/ 220 h 23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86"/>
                  <a:gd name="T40" fmla="*/ 0 h 231"/>
                  <a:gd name="T41" fmla="*/ 386 w 386"/>
                  <a:gd name="T42" fmla="*/ 231 h 23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86" h="231">
                    <a:moveTo>
                      <a:pt x="14" y="220"/>
                    </a:moveTo>
                    <a:lnTo>
                      <a:pt x="0" y="146"/>
                    </a:lnTo>
                    <a:lnTo>
                      <a:pt x="128" y="121"/>
                    </a:lnTo>
                    <a:lnTo>
                      <a:pt x="187" y="4"/>
                    </a:lnTo>
                    <a:lnTo>
                      <a:pt x="348" y="0"/>
                    </a:lnTo>
                    <a:lnTo>
                      <a:pt x="386" y="202"/>
                    </a:lnTo>
                    <a:lnTo>
                      <a:pt x="328" y="193"/>
                    </a:lnTo>
                    <a:lnTo>
                      <a:pt x="285" y="67"/>
                    </a:lnTo>
                    <a:lnTo>
                      <a:pt x="233" y="52"/>
                    </a:lnTo>
                    <a:lnTo>
                      <a:pt x="196" y="89"/>
                    </a:lnTo>
                    <a:lnTo>
                      <a:pt x="187" y="177"/>
                    </a:lnTo>
                    <a:lnTo>
                      <a:pt x="113" y="231"/>
                    </a:lnTo>
                    <a:lnTo>
                      <a:pt x="14" y="220"/>
                    </a:lnTo>
                    <a:close/>
                  </a:path>
                </a:pathLst>
              </a:custGeom>
              <a:solidFill>
                <a:srgbClr val="FFEF8E"/>
              </a:solidFill>
              <a:ln w="9525">
                <a:noFill/>
                <a:round/>
                <a:headEnd/>
                <a:tailEnd/>
              </a:ln>
            </p:spPr>
            <p:txBody>
              <a:bodyPr/>
              <a:lstStyle/>
              <a:p>
                <a:endParaRPr lang="en-US"/>
              </a:p>
            </p:txBody>
          </p:sp>
          <p:sp>
            <p:nvSpPr>
              <p:cNvPr id="20496" name="Freeform 12"/>
              <p:cNvSpPr>
                <a:spLocks/>
              </p:cNvSpPr>
              <p:nvPr/>
            </p:nvSpPr>
            <p:spPr bwMode="auto">
              <a:xfrm>
                <a:off x="1767" y="996"/>
                <a:ext cx="334" cy="1786"/>
              </a:xfrm>
              <a:custGeom>
                <a:avLst/>
                <a:gdLst>
                  <a:gd name="T0" fmla="*/ 229 w 334"/>
                  <a:gd name="T1" fmla="*/ 0 h 1786"/>
                  <a:gd name="T2" fmla="*/ 0 w 334"/>
                  <a:gd name="T3" fmla="*/ 1734 h 1786"/>
                  <a:gd name="T4" fmla="*/ 294 w 334"/>
                  <a:gd name="T5" fmla="*/ 1786 h 1786"/>
                  <a:gd name="T6" fmla="*/ 334 w 334"/>
                  <a:gd name="T7" fmla="*/ 31 h 1786"/>
                  <a:gd name="T8" fmla="*/ 229 w 334"/>
                  <a:gd name="T9" fmla="*/ 0 h 1786"/>
                  <a:gd name="T10" fmla="*/ 0 60000 65536"/>
                  <a:gd name="T11" fmla="*/ 0 60000 65536"/>
                  <a:gd name="T12" fmla="*/ 0 60000 65536"/>
                  <a:gd name="T13" fmla="*/ 0 60000 65536"/>
                  <a:gd name="T14" fmla="*/ 0 60000 65536"/>
                  <a:gd name="T15" fmla="*/ 0 w 334"/>
                  <a:gd name="T16" fmla="*/ 0 h 1786"/>
                  <a:gd name="T17" fmla="*/ 334 w 334"/>
                  <a:gd name="T18" fmla="*/ 1786 h 1786"/>
                </a:gdLst>
                <a:ahLst/>
                <a:cxnLst>
                  <a:cxn ang="T10">
                    <a:pos x="T0" y="T1"/>
                  </a:cxn>
                  <a:cxn ang="T11">
                    <a:pos x="T2" y="T3"/>
                  </a:cxn>
                  <a:cxn ang="T12">
                    <a:pos x="T4" y="T5"/>
                  </a:cxn>
                  <a:cxn ang="T13">
                    <a:pos x="T6" y="T7"/>
                  </a:cxn>
                  <a:cxn ang="T14">
                    <a:pos x="T8" y="T9"/>
                  </a:cxn>
                </a:cxnLst>
                <a:rect l="T15" t="T16" r="T17" b="T18"/>
                <a:pathLst>
                  <a:path w="334" h="1786">
                    <a:moveTo>
                      <a:pt x="229" y="0"/>
                    </a:moveTo>
                    <a:lnTo>
                      <a:pt x="0" y="1734"/>
                    </a:lnTo>
                    <a:lnTo>
                      <a:pt x="294" y="1786"/>
                    </a:lnTo>
                    <a:lnTo>
                      <a:pt x="334" y="31"/>
                    </a:lnTo>
                    <a:lnTo>
                      <a:pt x="229" y="0"/>
                    </a:lnTo>
                    <a:close/>
                  </a:path>
                </a:pathLst>
              </a:custGeom>
              <a:solidFill>
                <a:srgbClr val="8CD6FF"/>
              </a:solidFill>
              <a:ln w="9525">
                <a:noFill/>
                <a:round/>
                <a:headEnd/>
                <a:tailEnd/>
              </a:ln>
            </p:spPr>
            <p:txBody>
              <a:bodyPr/>
              <a:lstStyle/>
              <a:p>
                <a:endParaRPr lang="en-US"/>
              </a:p>
            </p:txBody>
          </p:sp>
          <p:sp>
            <p:nvSpPr>
              <p:cNvPr id="20497" name="Freeform 13"/>
              <p:cNvSpPr>
                <a:spLocks/>
              </p:cNvSpPr>
              <p:nvPr/>
            </p:nvSpPr>
            <p:spPr bwMode="auto">
              <a:xfrm>
                <a:off x="2032" y="754"/>
                <a:ext cx="1803" cy="2182"/>
              </a:xfrm>
              <a:custGeom>
                <a:avLst/>
                <a:gdLst>
                  <a:gd name="T0" fmla="*/ 49 w 1803"/>
                  <a:gd name="T1" fmla="*/ 273 h 2182"/>
                  <a:gd name="T2" fmla="*/ 0 w 1803"/>
                  <a:gd name="T3" fmla="*/ 2182 h 2182"/>
                  <a:gd name="T4" fmla="*/ 1803 w 1803"/>
                  <a:gd name="T5" fmla="*/ 2043 h 2182"/>
                  <a:gd name="T6" fmla="*/ 1603 w 1803"/>
                  <a:gd name="T7" fmla="*/ 224 h 2182"/>
                  <a:gd name="T8" fmla="*/ 1558 w 1803"/>
                  <a:gd name="T9" fmla="*/ 63 h 2182"/>
                  <a:gd name="T10" fmla="*/ 1451 w 1803"/>
                  <a:gd name="T11" fmla="*/ 0 h 2182"/>
                  <a:gd name="T12" fmla="*/ 1336 w 1803"/>
                  <a:gd name="T13" fmla="*/ 38 h 2182"/>
                  <a:gd name="T14" fmla="*/ 1303 w 1803"/>
                  <a:gd name="T15" fmla="*/ 119 h 2182"/>
                  <a:gd name="T16" fmla="*/ 962 w 1803"/>
                  <a:gd name="T17" fmla="*/ 146 h 2182"/>
                  <a:gd name="T18" fmla="*/ 921 w 1803"/>
                  <a:gd name="T19" fmla="*/ 50 h 2182"/>
                  <a:gd name="T20" fmla="*/ 809 w 1803"/>
                  <a:gd name="T21" fmla="*/ 3 h 2182"/>
                  <a:gd name="T22" fmla="*/ 688 w 1803"/>
                  <a:gd name="T23" fmla="*/ 47 h 2182"/>
                  <a:gd name="T24" fmla="*/ 668 w 1803"/>
                  <a:gd name="T25" fmla="*/ 151 h 2182"/>
                  <a:gd name="T26" fmla="*/ 352 w 1803"/>
                  <a:gd name="T27" fmla="*/ 168 h 2182"/>
                  <a:gd name="T28" fmla="*/ 314 w 1803"/>
                  <a:gd name="T29" fmla="*/ 58 h 2182"/>
                  <a:gd name="T30" fmla="*/ 204 w 1803"/>
                  <a:gd name="T31" fmla="*/ 36 h 2182"/>
                  <a:gd name="T32" fmla="*/ 87 w 1803"/>
                  <a:gd name="T33" fmla="*/ 68 h 2182"/>
                  <a:gd name="T34" fmla="*/ 74 w 1803"/>
                  <a:gd name="T35" fmla="*/ 184 h 2182"/>
                  <a:gd name="T36" fmla="*/ 121 w 1803"/>
                  <a:gd name="T37" fmla="*/ 198 h 2182"/>
                  <a:gd name="T38" fmla="*/ 141 w 1803"/>
                  <a:gd name="T39" fmla="*/ 105 h 2182"/>
                  <a:gd name="T40" fmla="*/ 213 w 1803"/>
                  <a:gd name="T41" fmla="*/ 83 h 2182"/>
                  <a:gd name="T42" fmla="*/ 282 w 1803"/>
                  <a:gd name="T43" fmla="*/ 99 h 2182"/>
                  <a:gd name="T44" fmla="*/ 314 w 1803"/>
                  <a:gd name="T45" fmla="*/ 215 h 2182"/>
                  <a:gd name="T46" fmla="*/ 706 w 1803"/>
                  <a:gd name="T47" fmla="*/ 188 h 2182"/>
                  <a:gd name="T48" fmla="*/ 736 w 1803"/>
                  <a:gd name="T49" fmla="*/ 83 h 2182"/>
                  <a:gd name="T50" fmla="*/ 812 w 1803"/>
                  <a:gd name="T51" fmla="*/ 56 h 2182"/>
                  <a:gd name="T52" fmla="*/ 881 w 1803"/>
                  <a:gd name="T53" fmla="*/ 88 h 2182"/>
                  <a:gd name="T54" fmla="*/ 919 w 1803"/>
                  <a:gd name="T55" fmla="*/ 193 h 2182"/>
                  <a:gd name="T56" fmla="*/ 1348 w 1803"/>
                  <a:gd name="T57" fmla="*/ 166 h 2182"/>
                  <a:gd name="T58" fmla="*/ 1379 w 1803"/>
                  <a:gd name="T59" fmla="*/ 83 h 2182"/>
                  <a:gd name="T60" fmla="*/ 1450 w 1803"/>
                  <a:gd name="T61" fmla="*/ 63 h 2182"/>
                  <a:gd name="T62" fmla="*/ 1515 w 1803"/>
                  <a:gd name="T63" fmla="*/ 99 h 2182"/>
                  <a:gd name="T64" fmla="*/ 1529 w 1803"/>
                  <a:gd name="T65" fmla="*/ 197 h 2182"/>
                  <a:gd name="T66" fmla="*/ 49 w 1803"/>
                  <a:gd name="T67" fmla="*/ 273 h 218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803"/>
                  <a:gd name="T103" fmla="*/ 0 h 2182"/>
                  <a:gd name="T104" fmla="*/ 1803 w 1803"/>
                  <a:gd name="T105" fmla="*/ 2182 h 2182"/>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803" h="2182">
                    <a:moveTo>
                      <a:pt x="49" y="273"/>
                    </a:moveTo>
                    <a:lnTo>
                      <a:pt x="0" y="2182"/>
                    </a:lnTo>
                    <a:lnTo>
                      <a:pt x="1803" y="2043"/>
                    </a:lnTo>
                    <a:lnTo>
                      <a:pt x="1603" y="224"/>
                    </a:lnTo>
                    <a:lnTo>
                      <a:pt x="1558" y="63"/>
                    </a:lnTo>
                    <a:lnTo>
                      <a:pt x="1451" y="0"/>
                    </a:lnTo>
                    <a:lnTo>
                      <a:pt x="1336" y="38"/>
                    </a:lnTo>
                    <a:lnTo>
                      <a:pt x="1303" y="119"/>
                    </a:lnTo>
                    <a:lnTo>
                      <a:pt x="962" y="146"/>
                    </a:lnTo>
                    <a:lnTo>
                      <a:pt x="921" y="50"/>
                    </a:lnTo>
                    <a:lnTo>
                      <a:pt x="809" y="3"/>
                    </a:lnTo>
                    <a:lnTo>
                      <a:pt x="688" y="47"/>
                    </a:lnTo>
                    <a:lnTo>
                      <a:pt x="668" y="151"/>
                    </a:lnTo>
                    <a:lnTo>
                      <a:pt x="352" y="168"/>
                    </a:lnTo>
                    <a:lnTo>
                      <a:pt x="314" y="58"/>
                    </a:lnTo>
                    <a:lnTo>
                      <a:pt x="204" y="36"/>
                    </a:lnTo>
                    <a:lnTo>
                      <a:pt x="87" y="68"/>
                    </a:lnTo>
                    <a:lnTo>
                      <a:pt x="74" y="184"/>
                    </a:lnTo>
                    <a:lnTo>
                      <a:pt x="121" y="198"/>
                    </a:lnTo>
                    <a:lnTo>
                      <a:pt x="141" y="105"/>
                    </a:lnTo>
                    <a:lnTo>
                      <a:pt x="213" y="83"/>
                    </a:lnTo>
                    <a:lnTo>
                      <a:pt x="282" y="99"/>
                    </a:lnTo>
                    <a:lnTo>
                      <a:pt x="314" y="215"/>
                    </a:lnTo>
                    <a:lnTo>
                      <a:pt x="706" y="188"/>
                    </a:lnTo>
                    <a:lnTo>
                      <a:pt x="736" y="83"/>
                    </a:lnTo>
                    <a:lnTo>
                      <a:pt x="812" y="56"/>
                    </a:lnTo>
                    <a:lnTo>
                      <a:pt x="881" y="88"/>
                    </a:lnTo>
                    <a:lnTo>
                      <a:pt x="919" y="193"/>
                    </a:lnTo>
                    <a:lnTo>
                      <a:pt x="1348" y="166"/>
                    </a:lnTo>
                    <a:lnTo>
                      <a:pt x="1379" y="83"/>
                    </a:lnTo>
                    <a:lnTo>
                      <a:pt x="1450" y="63"/>
                    </a:lnTo>
                    <a:lnTo>
                      <a:pt x="1515" y="99"/>
                    </a:lnTo>
                    <a:lnTo>
                      <a:pt x="1529" y="197"/>
                    </a:lnTo>
                    <a:lnTo>
                      <a:pt x="49" y="273"/>
                    </a:lnTo>
                    <a:close/>
                  </a:path>
                </a:pathLst>
              </a:custGeom>
              <a:solidFill>
                <a:srgbClr val="000000"/>
              </a:solidFill>
              <a:ln w="9525">
                <a:noFill/>
                <a:round/>
                <a:headEnd/>
                <a:tailEnd/>
              </a:ln>
            </p:spPr>
            <p:txBody>
              <a:bodyPr/>
              <a:lstStyle/>
              <a:p>
                <a:endParaRPr lang="en-US"/>
              </a:p>
            </p:txBody>
          </p:sp>
          <p:sp>
            <p:nvSpPr>
              <p:cNvPr id="20498" name="Freeform 14"/>
              <p:cNvSpPr>
                <a:spLocks/>
              </p:cNvSpPr>
              <p:nvPr/>
            </p:nvSpPr>
            <p:spPr bwMode="auto">
              <a:xfrm>
                <a:off x="2113" y="1005"/>
                <a:ext cx="1652" cy="1846"/>
              </a:xfrm>
              <a:custGeom>
                <a:avLst/>
                <a:gdLst>
                  <a:gd name="T0" fmla="*/ 0 w 1652"/>
                  <a:gd name="T1" fmla="*/ 59 h 1846"/>
                  <a:gd name="T2" fmla="*/ 29 w 1652"/>
                  <a:gd name="T3" fmla="*/ 1846 h 1846"/>
                  <a:gd name="T4" fmla="*/ 1652 w 1652"/>
                  <a:gd name="T5" fmla="*/ 1723 h 1846"/>
                  <a:gd name="T6" fmla="*/ 1461 w 1652"/>
                  <a:gd name="T7" fmla="*/ 0 h 1846"/>
                  <a:gd name="T8" fmla="*/ 0 w 1652"/>
                  <a:gd name="T9" fmla="*/ 59 h 1846"/>
                  <a:gd name="T10" fmla="*/ 0 60000 65536"/>
                  <a:gd name="T11" fmla="*/ 0 60000 65536"/>
                  <a:gd name="T12" fmla="*/ 0 60000 65536"/>
                  <a:gd name="T13" fmla="*/ 0 60000 65536"/>
                  <a:gd name="T14" fmla="*/ 0 60000 65536"/>
                  <a:gd name="T15" fmla="*/ 0 w 1652"/>
                  <a:gd name="T16" fmla="*/ 0 h 1846"/>
                  <a:gd name="T17" fmla="*/ 1652 w 1652"/>
                  <a:gd name="T18" fmla="*/ 1846 h 1846"/>
                </a:gdLst>
                <a:ahLst/>
                <a:cxnLst>
                  <a:cxn ang="T10">
                    <a:pos x="T0" y="T1"/>
                  </a:cxn>
                  <a:cxn ang="T11">
                    <a:pos x="T2" y="T3"/>
                  </a:cxn>
                  <a:cxn ang="T12">
                    <a:pos x="T4" y="T5"/>
                  </a:cxn>
                  <a:cxn ang="T13">
                    <a:pos x="T6" y="T7"/>
                  </a:cxn>
                  <a:cxn ang="T14">
                    <a:pos x="T8" y="T9"/>
                  </a:cxn>
                </a:cxnLst>
                <a:rect l="T15" t="T16" r="T17" b="T18"/>
                <a:pathLst>
                  <a:path w="1652" h="1846">
                    <a:moveTo>
                      <a:pt x="0" y="59"/>
                    </a:moveTo>
                    <a:lnTo>
                      <a:pt x="29" y="1846"/>
                    </a:lnTo>
                    <a:lnTo>
                      <a:pt x="1652" y="1723"/>
                    </a:lnTo>
                    <a:lnTo>
                      <a:pt x="1461" y="0"/>
                    </a:lnTo>
                    <a:lnTo>
                      <a:pt x="0" y="59"/>
                    </a:lnTo>
                    <a:close/>
                  </a:path>
                </a:pathLst>
              </a:custGeom>
              <a:solidFill>
                <a:srgbClr val="A5F9FF"/>
              </a:solidFill>
              <a:ln w="9525">
                <a:noFill/>
                <a:round/>
                <a:headEnd/>
                <a:tailEnd/>
              </a:ln>
            </p:spPr>
            <p:txBody>
              <a:bodyPr/>
              <a:lstStyle/>
              <a:p>
                <a:endParaRPr lang="en-US"/>
              </a:p>
            </p:txBody>
          </p:sp>
          <p:sp>
            <p:nvSpPr>
              <p:cNvPr id="20499" name="Freeform 15"/>
              <p:cNvSpPr>
                <a:spLocks/>
              </p:cNvSpPr>
              <p:nvPr/>
            </p:nvSpPr>
            <p:spPr bwMode="auto">
              <a:xfrm>
                <a:off x="2146" y="1052"/>
                <a:ext cx="1568" cy="1741"/>
              </a:xfrm>
              <a:custGeom>
                <a:avLst/>
                <a:gdLst>
                  <a:gd name="T0" fmla="*/ 0 w 1568"/>
                  <a:gd name="T1" fmla="*/ 43 h 1741"/>
                  <a:gd name="T2" fmla="*/ 54 w 1568"/>
                  <a:gd name="T3" fmla="*/ 1741 h 1741"/>
                  <a:gd name="T4" fmla="*/ 1568 w 1568"/>
                  <a:gd name="T5" fmla="*/ 1629 h 1741"/>
                  <a:gd name="T6" fmla="*/ 1379 w 1568"/>
                  <a:gd name="T7" fmla="*/ 0 h 1741"/>
                  <a:gd name="T8" fmla="*/ 0 w 1568"/>
                  <a:gd name="T9" fmla="*/ 43 h 1741"/>
                  <a:gd name="T10" fmla="*/ 0 60000 65536"/>
                  <a:gd name="T11" fmla="*/ 0 60000 65536"/>
                  <a:gd name="T12" fmla="*/ 0 60000 65536"/>
                  <a:gd name="T13" fmla="*/ 0 60000 65536"/>
                  <a:gd name="T14" fmla="*/ 0 60000 65536"/>
                  <a:gd name="T15" fmla="*/ 0 w 1568"/>
                  <a:gd name="T16" fmla="*/ 0 h 1741"/>
                  <a:gd name="T17" fmla="*/ 1568 w 1568"/>
                  <a:gd name="T18" fmla="*/ 1741 h 1741"/>
                </a:gdLst>
                <a:ahLst/>
                <a:cxnLst>
                  <a:cxn ang="T10">
                    <a:pos x="T0" y="T1"/>
                  </a:cxn>
                  <a:cxn ang="T11">
                    <a:pos x="T2" y="T3"/>
                  </a:cxn>
                  <a:cxn ang="T12">
                    <a:pos x="T4" y="T5"/>
                  </a:cxn>
                  <a:cxn ang="T13">
                    <a:pos x="T6" y="T7"/>
                  </a:cxn>
                  <a:cxn ang="T14">
                    <a:pos x="T8" y="T9"/>
                  </a:cxn>
                </a:cxnLst>
                <a:rect l="T15" t="T16" r="T17" b="T18"/>
                <a:pathLst>
                  <a:path w="1568" h="1741">
                    <a:moveTo>
                      <a:pt x="0" y="43"/>
                    </a:moveTo>
                    <a:lnTo>
                      <a:pt x="54" y="1741"/>
                    </a:lnTo>
                    <a:lnTo>
                      <a:pt x="1568" y="1629"/>
                    </a:lnTo>
                    <a:lnTo>
                      <a:pt x="1379" y="0"/>
                    </a:lnTo>
                    <a:lnTo>
                      <a:pt x="0" y="43"/>
                    </a:lnTo>
                    <a:close/>
                  </a:path>
                </a:pathLst>
              </a:custGeom>
              <a:solidFill>
                <a:srgbClr val="FFFFFF"/>
              </a:solidFill>
              <a:ln w="9525">
                <a:noFill/>
                <a:round/>
                <a:headEnd/>
                <a:tailEnd/>
              </a:ln>
            </p:spPr>
            <p:txBody>
              <a:bodyPr/>
              <a:lstStyle/>
              <a:p>
                <a:endParaRPr lang="en-US"/>
              </a:p>
            </p:txBody>
          </p:sp>
          <p:sp>
            <p:nvSpPr>
              <p:cNvPr id="20500" name="Freeform 16"/>
              <p:cNvSpPr>
                <a:spLocks/>
              </p:cNvSpPr>
              <p:nvPr/>
            </p:nvSpPr>
            <p:spPr bwMode="auto">
              <a:xfrm>
                <a:off x="3362" y="2809"/>
                <a:ext cx="297" cy="734"/>
              </a:xfrm>
              <a:custGeom>
                <a:avLst/>
                <a:gdLst>
                  <a:gd name="T0" fmla="*/ 150 w 297"/>
                  <a:gd name="T1" fmla="*/ 0 h 734"/>
                  <a:gd name="T2" fmla="*/ 297 w 297"/>
                  <a:gd name="T3" fmla="*/ 689 h 734"/>
                  <a:gd name="T4" fmla="*/ 103 w 297"/>
                  <a:gd name="T5" fmla="*/ 734 h 734"/>
                  <a:gd name="T6" fmla="*/ 0 w 297"/>
                  <a:gd name="T7" fmla="*/ 0 h 734"/>
                  <a:gd name="T8" fmla="*/ 150 w 297"/>
                  <a:gd name="T9" fmla="*/ 0 h 734"/>
                  <a:gd name="T10" fmla="*/ 0 60000 65536"/>
                  <a:gd name="T11" fmla="*/ 0 60000 65536"/>
                  <a:gd name="T12" fmla="*/ 0 60000 65536"/>
                  <a:gd name="T13" fmla="*/ 0 60000 65536"/>
                  <a:gd name="T14" fmla="*/ 0 60000 65536"/>
                  <a:gd name="T15" fmla="*/ 0 w 297"/>
                  <a:gd name="T16" fmla="*/ 0 h 734"/>
                  <a:gd name="T17" fmla="*/ 297 w 297"/>
                  <a:gd name="T18" fmla="*/ 734 h 734"/>
                </a:gdLst>
                <a:ahLst/>
                <a:cxnLst>
                  <a:cxn ang="T10">
                    <a:pos x="T0" y="T1"/>
                  </a:cxn>
                  <a:cxn ang="T11">
                    <a:pos x="T2" y="T3"/>
                  </a:cxn>
                  <a:cxn ang="T12">
                    <a:pos x="T4" y="T5"/>
                  </a:cxn>
                  <a:cxn ang="T13">
                    <a:pos x="T6" y="T7"/>
                  </a:cxn>
                  <a:cxn ang="T14">
                    <a:pos x="T8" y="T9"/>
                  </a:cxn>
                </a:cxnLst>
                <a:rect l="T15" t="T16" r="T17" b="T18"/>
                <a:pathLst>
                  <a:path w="297" h="734">
                    <a:moveTo>
                      <a:pt x="150" y="0"/>
                    </a:moveTo>
                    <a:lnTo>
                      <a:pt x="297" y="689"/>
                    </a:lnTo>
                    <a:lnTo>
                      <a:pt x="103" y="734"/>
                    </a:lnTo>
                    <a:lnTo>
                      <a:pt x="0" y="0"/>
                    </a:lnTo>
                    <a:lnTo>
                      <a:pt x="150" y="0"/>
                    </a:lnTo>
                    <a:close/>
                  </a:path>
                </a:pathLst>
              </a:custGeom>
              <a:solidFill>
                <a:srgbClr val="000000"/>
              </a:solidFill>
              <a:ln w="9525">
                <a:noFill/>
                <a:round/>
                <a:headEnd/>
                <a:tailEnd/>
              </a:ln>
            </p:spPr>
            <p:txBody>
              <a:bodyPr/>
              <a:lstStyle/>
              <a:p>
                <a:endParaRPr lang="en-US"/>
              </a:p>
            </p:txBody>
          </p:sp>
          <p:sp>
            <p:nvSpPr>
              <p:cNvPr id="20501" name="Freeform 17"/>
              <p:cNvSpPr>
                <a:spLocks/>
              </p:cNvSpPr>
              <p:nvPr/>
            </p:nvSpPr>
            <p:spPr bwMode="auto">
              <a:xfrm>
                <a:off x="3498" y="3313"/>
                <a:ext cx="96" cy="138"/>
              </a:xfrm>
              <a:custGeom>
                <a:avLst/>
                <a:gdLst>
                  <a:gd name="T0" fmla="*/ 0 w 96"/>
                  <a:gd name="T1" fmla="*/ 0 h 138"/>
                  <a:gd name="T2" fmla="*/ 7 w 96"/>
                  <a:gd name="T3" fmla="*/ 138 h 138"/>
                  <a:gd name="T4" fmla="*/ 96 w 96"/>
                  <a:gd name="T5" fmla="*/ 107 h 138"/>
                  <a:gd name="T6" fmla="*/ 74 w 96"/>
                  <a:gd name="T7" fmla="*/ 0 h 138"/>
                  <a:gd name="T8" fmla="*/ 0 w 96"/>
                  <a:gd name="T9" fmla="*/ 0 h 138"/>
                  <a:gd name="T10" fmla="*/ 0 60000 65536"/>
                  <a:gd name="T11" fmla="*/ 0 60000 65536"/>
                  <a:gd name="T12" fmla="*/ 0 60000 65536"/>
                  <a:gd name="T13" fmla="*/ 0 60000 65536"/>
                  <a:gd name="T14" fmla="*/ 0 60000 65536"/>
                  <a:gd name="T15" fmla="*/ 0 w 96"/>
                  <a:gd name="T16" fmla="*/ 0 h 138"/>
                  <a:gd name="T17" fmla="*/ 96 w 96"/>
                  <a:gd name="T18" fmla="*/ 138 h 138"/>
                </a:gdLst>
                <a:ahLst/>
                <a:cxnLst>
                  <a:cxn ang="T10">
                    <a:pos x="T0" y="T1"/>
                  </a:cxn>
                  <a:cxn ang="T11">
                    <a:pos x="T2" y="T3"/>
                  </a:cxn>
                  <a:cxn ang="T12">
                    <a:pos x="T4" y="T5"/>
                  </a:cxn>
                  <a:cxn ang="T13">
                    <a:pos x="T6" y="T7"/>
                  </a:cxn>
                  <a:cxn ang="T14">
                    <a:pos x="T8" y="T9"/>
                  </a:cxn>
                </a:cxnLst>
                <a:rect l="T15" t="T16" r="T17" b="T18"/>
                <a:pathLst>
                  <a:path w="96" h="138">
                    <a:moveTo>
                      <a:pt x="0" y="0"/>
                    </a:moveTo>
                    <a:lnTo>
                      <a:pt x="7" y="138"/>
                    </a:lnTo>
                    <a:lnTo>
                      <a:pt x="96" y="107"/>
                    </a:lnTo>
                    <a:lnTo>
                      <a:pt x="74" y="0"/>
                    </a:lnTo>
                    <a:lnTo>
                      <a:pt x="0" y="0"/>
                    </a:lnTo>
                    <a:close/>
                  </a:path>
                </a:pathLst>
              </a:custGeom>
              <a:solidFill>
                <a:srgbClr val="8CD6FF"/>
              </a:solidFill>
              <a:ln w="9525">
                <a:noFill/>
                <a:round/>
                <a:headEnd/>
                <a:tailEnd/>
              </a:ln>
            </p:spPr>
            <p:txBody>
              <a:bodyPr/>
              <a:lstStyle/>
              <a:p>
                <a:endParaRPr lang="en-US"/>
              </a:p>
            </p:txBody>
          </p:sp>
          <p:sp>
            <p:nvSpPr>
              <p:cNvPr id="20502" name="Freeform 18"/>
              <p:cNvSpPr>
                <a:spLocks/>
              </p:cNvSpPr>
              <p:nvPr/>
            </p:nvSpPr>
            <p:spPr bwMode="auto">
              <a:xfrm>
                <a:off x="2371" y="2873"/>
                <a:ext cx="215" cy="731"/>
              </a:xfrm>
              <a:custGeom>
                <a:avLst/>
                <a:gdLst>
                  <a:gd name="T0" fmla="*/ 64 w 215"/>
                  <a:gd name="T1" fmla="*/ 0 h 731"/>
                  <a:gd name="T2" fmla="*/ 0 w 215"/>
                  <a:gd name="T3" fmla="*/ 686 h 731"/>
                  <a:gd name="T4" fmla="*/ 199 w 215"/>
                  <a:gd name="T5" fmla="*/ 731 h 731"/>
                  <a:gd name="T6" fmla="*/ 215 w 215"/>
                  <a:gd name="T7" fmla="*/ 0 h 731"/>
                  <a:gd name="T8" fmla="*/ 64 w 215"/>
                  <a:gd name="T9" fmla="*/ 0 h 731"/>
                  <a:gd name="T10" fmla="*/ 0 60000 65536"/>
                  <a:gd name="T11" fmla="*/ 0 60000 65536"/>
                  <a:gd name="T12" fmla="*/ 0 60000 65536"/>
                  <a:gd name="T13" fmla="*/ 0 60000 65536"/>
                  <a:gd name="T14" fmla="*/ 0 60000 65536"/>
                  <a:gd name="T15" fmla="*/ 0 w 215"/>
                  <a:gd name="T16" fmla="*/ 0 h 731"/>
                  <a:gd name="T17" fmla="*/ 215 w 215"/>
                  <a:gd name="T18" fmla="*/ 731 h 731"/>
                </a:gdLst>
                <a:ahLst/>
                <a:cxnLst>
                  <a:cxn ang="T10">
                    <a:pos x="T0" y="T1"/>
                  </a:cxn>
                  <a:cxn ang="T11">
                    <a:pos x="T2" y="T3"/>
                  </a:cxn>
                  <a:cxn ang="T12">
                    <a:pos x="T4" y="T5"/>
                  </a:cxn>
                  <a:cxn ang="T13">
                    <a:pos x="T6" y="T7"/>
                  </a:cxn>
                  <a:cxn ang="T14">
                    <a:pos x="T8" y="T9"/>
                  </a:cxn>
                </a:cxnLst>
                <a:rect l="T15" t="T16" r="T17" b="T18"/>
                <a:pathLst>
                  <a:path w="215" h="731">
                    <a:moveTo>
                      <a:pt x="64" y="0"/>
                    </a:moveTo>
                    <a:lnTo>
                      <a:pt x="0" y="686"/>
                    </a:lnTo>
                    <a:lnTo>
                      <a:pt x="199" y="731"/>
                    </a:lnTo>
                    <a:lnTo>
                      <a:pt x="215" y="0"/>
                    </a:lnTo>
                    <a:lnTo>
                      <a:pt x="64" y="0"/>
                    </a:lnTo>
                    <a:close/>
                  </a:path>
                </a:pathLst>
              </a:custGeom>
              <a:solidFill>
                <a:srgbClr val="000000"/>
              </a:solidFill>
              <a:ln w="9525">
                <a:noFill/>
                <a:round/>
                <a:headEnd/>
                <a:tailEnd/>
              </a:ln>
            </p:spPr>
            <p:txBody>
              <a:bodyPr/>
              <a:lstStyle/>
              <a:p>
                <a:endParaRPr lang="en-US"/>
              </a:p>
            </p:txBody>
          </p:sp>
          <p:sp>
            <p:nvSpPr>
              <p:cNvPr id="20503" name="Freeform 19"/>
              <p:cNvSpPr>
                <a:spLocks/>
              </p:cNvSpPr>
              <p:nvPr/>
            </p:nvSpPr>
            <p:spPr bwMode="auto">
              <a:xfrm>
                <a:off x="2427" y="3377"/>
                <a:ext cx="92" cy="137"/>
              </a:xfrm>
              <a:custGeom>
                <a:avLst/>
                <a:gdLst>
                  <a:gd name="T0" fmla="*/ 83 w 92"/>
                  <a:gd name="T1" fmla="*/ 0 h 137"/>
                  <a:gd name="T2" fmla="*/ 92 w 92"/>
                  <a:gd name="T3" fmla="*/ 137 h 137"/>
                  <a:gd name="T4" fmla="*/ 0 w 92"/>
                  <a:gd name="T5" fmla="*/ 106 h 137"/>
                  <a:gd name="T6" fmla="*/ 8 w 92"/>
                  <a:gd name="T7" fmla="*/ 0 h 137"/>
                  <a:gd name="T8" fmla="*/ 83 w 92"/>
                  <a:gd name="T9" fmla="*/ 0 h 137"/>
                  <a:gd name="T10" fmla="*/ 0 60000 65536"/>
                  <a:gd name="T11" fmla="*/ 0 60000 65536"/>
                  <a:gd name="T12" fmla="*/ 0 60000 65536"/>
                  <a:gd name="T13" fmla="*/ 0 60000 65536"/>
                  <a:gd name="T14" fmla="*/ 0 60000 65536"/>
                  <a:gd name="T15" fmla="*/ 0 w 92"/>
                  <a:gd name="T16" fmla="*/ 0 h 137"/>
                  <a:gd name="T17" fmla="*/ 92 w 92"/>
                  <a:gd name="T18" fmla="*/ 137 h 137"/>
                </a:gdLst>
                <a:ahLst/>
                <a:cxnLst>
                  <a:cxn ang="T10">
                    <a:pos x="T0" y="T1"/>
                  </a:cxn>
                  <a:cxn ang="T11">
                    <a:pos x="T2" y="T3"/>
                  </a:cxn>
                  <a:cxn ang="T12">
                    <a:pos x="T4" y="T5"/>
                  </a:cxn>
                  <a:cxn ang="T13">
                    <a:pos x="T6" y="T7"/>
                  </a:cxn>
                  <a:cxn ang="T14">
                    <a:pos x="T8" y="T9"/>
                  </a:cxn>
                </a:cxnLst>
                <a:rect l="T15" t="T16" r="T17" b="T18"/>
                <a:pathLst>
                  <a:path w="92" h="137">
                    <a:moveTo>
                      <a:pt x="83" y="0"/>
                    </a:moveTo>
                    <a:lnTo>
                      <a:pt x="92" y="137"/>
                    </a:lnTo>
                    <a:lnTo>
                      <a:pt x="0" y="106"/>
                    </a:lnTo>
                    <a:lnTo>
                      <a:pt x="8" y="0"/>
                    </a:lnTo>
                    <a:lnTo>
                      <a:pt x="83" y="0"/>
                    </a:lnTo>
                    <a:close/>
                  </a:path>
                </a:pathLst>
              </a:custGeom>
              <a:solidFill>
                <a:srgbClr val="8CD6FF"/>
              </a:solidFill>
              <a:ln w="9525">
                <a:noFill/>
                <a:round/>
                <a:headEnd/>
                <a:tailEnd/>
              </a:ln>
            </p:spPr>
            <p:txBody>
              <a:bodyPr/>
              <a:lstStyle/>
              <a:p>
                <a:endParaRPr lang="en-US"/>
              </a:p>
            </p:txBody>
          </p:sp>
          <p:sp>
            <p:nvSpPr>
              <p:cNvPr id="20504" name="Freeform 20"/>
              <p:cNvSpPr>
                <a:spLocks/>
              </p:cNvSpPr>
              <p:nvPr/>
            </p:nvSpPr>
            <p:spPr bwMode="auto">
              <a:xfrm>
                <a:off x="4133" y="2715"/>
                <a:ext cx="91" cy="91"/>
              </a:xfrm>
              <a:custGeom>
                <a:avLst/>
                <a:gdLst>
                  <a:gd name="T0" fmla="*/ 91 w 91"/>
                  <a:gd name="T1" fmla="*/ 46 h 91"/>
                  <a:gd name="T2" fmla="*/ 87 w 91"/>
                  <a:gd name="T3" fmla="*/ 64 h 91"/>
                  <a:gd name="T4" fmla="*/ 78 w 91"/>
                  <a:gd name="T5" fmla="*/ 78 h 91"/>
                  <a:gd name="T6" fmla="*/ 63 w 91"/>
                  <a:gd name="T7" fmla="*/ 87 h 91"/>
                  <a:gd name="T8" fmla="*/ 45 w 91"/>
                  <a:gd name="T9" fmla="*/ 91 h 91"/>
                  <a:gd name="T10" fmla="*/ 27 w 91"/>
                  <a:gd name="T11" fmla="*/ 87 h 91"/>
                  <a:gd name="T12" fmla="*/ 13 w 91"/>
                  <a:gd name="T13" fmla="*/ 78 h 91"/>
                  <a:gd name="T14" fmla="*/ 4 w 91"/>
                  <a:gd name="T15" fmla="*/ 64 h 91"/>
                  <a:gd name="T16" fmla="*/ 0 w 91"/>
                  <a:gd name="T17" fmla="*/ 46 h 91"/>
                  <a:gd name="T18" fmla="*/ 4 w 91"/>
                  <a:gd name="T19" fmla="*/ 28 h 91"/>
                  <a:gd name="T20" fmla="*/ 13 w 91"/>
                  <a:gd name="T21" fmla="*/ 13 h 91"/>
                  <a:gd name="T22" fmla="*/ 27 w 91"/>
                  <a:gd name="T23" fmla="*/ 4 h 91"/>
                  <a:gd name="T24" fmla="*/ 45 w 91"/>
                  <a:gd name="T25" fmla="*/ 0 h 91"/>
                  <a:gd name="T26" fmla="*/ 63 w 91"/>
                  <a:gd name="T27" fmla="*/ 4 h 91"/>
                  <a:gd name="T28" fmla="*/ 78 w 91"/>
                  <a:gd name="T29" fmla="*/ 13 h 91"/>
                  <a:gd name="T30" fmla="*/ 87 w 91"/>
                  <a:gd name="T31" fmla="*/ 28 h 91"/>
                  <a:gd name="T32" fmla="*/ 91 w 91"/>
                  <a:gd name="T33" fmla="*/ 46 h 9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91"/>
                  <a:gd name="T52" fmla="*/ 0 h 91"/>
                  <a:gd name="T53" fmla="*/ 91 w 91"/>
                  <a:gd name="T54" fmla="*/ 91 h 9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91" h="91">
                    <a:moveTo>
                      <a:pt x="91" y="46"/>
                    </a:moveTo>
                    <a:lnTo>
                      <a:pt x="87" y="64"/>
                    </a:lnTo>
                    <a:lnTo>
                      <a:pt x="78" y="78"/>
                    </a:lnTo>
                    <a:lnTo>
                      <a:pt x="63" y="87"/>
                    </a:lnTo>
                    <a:lnTo>
                      <a:pt x="45" y="91"/>
                    </a:lnTo>
                    <a:lnTo>
                      <a:pt x="27" y="87"/>
                    </a:lnTo>
                    <a:lnTo>
                      <a:pt x="13" y="78"/>
                    </a:lnTo>
                    <a:lnTo>
                      <a:pt x="4" y="64"/>
                    </a:lnTo>
                    <a:lnTo>
                      <a:pt x="0" y="46"/>
                    </a:lnTo>
                    <a:lnTo>
                      <a:pt x="4" y="28"/>
                    </a:lnTo>
                    <a:lnTo>
                      <a:pt x="13" y="13"/>
                    </a:lnTo>
                    <a:lnTo>
                      <a:pt x="27" y="4"/>
                    </a:lnTo>
                    <a:lnTo>
                      <a:pt x="45" y="0"/>
                    </a:lnTo>
                    <a:lnTo>
                      <a:pt x="63" y="4"/>
                    </a:lnTo>
                    <a:lnTo>
                      <a:pt x="78" y="13"/>
                    </a:lnTo>
                    <a:lnTo>
                      <a:pt x="87" y="28"/>
                    </a:lnTo>
                    <a:lnTo>
                      <a:pt x="91" y="46"/>
                    </a:lnTo>
                    <a:close/>
                  </a:path>
                </a:pathLst>
              </a:custGeom>
              <a:solidFill>
                <a:srgbClr val="49AFFF"/>
              </a:solidFill>
              <a:ln w="9525">
                <a:noFill/>
                <a:round/>
                <a:headEnd/>
                <a:tailEnd/>
              </a:ln>
            </p:spPr>
            <p:txBody>
              <a:bodyPr/>
              <a:lstStyle/>
              <a:p>
                <a:endParaRPr lang="en-US"/>
              </a:p>
            </p:txBody>
          </p:sp>
          <p:sp>
            <p:nvSpPr>
              <p:cNvPr id="20505" name="Freeform 21"/>
              <p:cNvSpPr>
                <a:spLocks/>
              </p:cNvSpPr>
              <p:nvPr/>
            </p:nvSpPr>
            <p:spPr bwMode="auto">
              <a:xfrm>
                <a:off x="1483" y="1792"/>
                <a:ext cx="90" cy="91"/>
              </a:xfrm>
              <a:custGeom>
                <a:avLst/>
                <a:gdLst>
                  <a:gd name="T0" fmla="*/ 0 w 90"/>
                  <a:gd name="T1" fmla="*/ 46 h 91"/>
                  <a:gd name="T2" fmla="*/ 4 w 90"/>
                  <a:gd name="T3" fmla="*/ 64 h 91"/>
                  <a:gd name="T4" fmla="*/ 13 w 90"/>
                  <a:gd name="T5" fmla="*/ 78 h 91"/>
                  <a:gd name="T6" fmla="*/ 27 w 90"/>
                  <a:gd name="T7" fmla="*/ 87 h 91"/>
                  <a:gd name="T8" fmla="*/ 45 w 90"/>
                  <a:gd name="T9" fmla="*/ 91 h 91"/>
                  <a:gd name="T10" fmla="*/ 63 w 90"/>
                  <a:gd name="T11" fmla="*/ 87 h 91"/>
                  <a:gd name="T12" fmla="*/ 78 w 90"/>
                  <a:gd name="T13" fmla="*/ 78 h 91"/>
                  <a:gd name="T14" fmla="*/ 87 w 90"/>
                  <a:gd name="T15" fmla="*/ 64 h 91"/>
                  <a:gd name="T16" fmla="*/ 90 w 90"/>
                  <a:gd name="T17" fmla="*/ 46 h 91"/>
                  <a:gd name="T18" fmla="*/ 87 w 90"/>
                  <a:gd name="T19" fmla="*/ 27 h 91"/>
                  <a:gd name="T20" fmla="*/ 78 w 90"/>
                  <a:gd name="T21" fmla="*/ 13 h 91"/>
                  <a:gd name="T22" fmla="*/ 63 w 90"/>
                  <a:gd name="T23" fmla="*/ 4 h 91"/>
                  <a:gd name="T24" fmla="*/ 45 w 90"/>
                  <a:gd name="T25" fmla="*/ 0 h 91"/>
                  <a:gd name="T26" fmla="*/ 27 w 90"/>
                  <a:gd name="T27" fmla="*/ 4 h 91"/>
                  <a:gd name="T28" fmla="*/ 13 w 90"/>
                  <a:gd name="T29" fmla="*/ 13 h 91"/>
                  <a:gd name="T30" fmla="*/ 4 w 90"/>
                  <a:gd name="T31" fmla="*/ 27 h 91"/>
                  <a:gd name="T32" fmla="*/ 0 w 90"/>
                  <a:gd name="T33" fmla="*/ 46 h 9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90"/>
                  <a:gd name="T52" fmla="*/ 0 h 91"/>
                  <a:gd name="T53" fmla="*/ 90 w 90"/>
                  <a:gd name="T54" fmla="*/ 91 h 9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90" h="91">
                    <a:moveTo>
                      <a:pt x="0" y="46"/>
                    </a:moveTo>
                    <a:lnTo>
                      <a:pt x="4" y="64"/>
                    </a:lnTo>
                    <a:lnTo>
                      <a:pt x="13" y="78"/>
                    </a:lnTo>
                    <a:lnTo>
                      <a:pt x="27" y="87"/>
                    </a:lnTo>
                    <a:lnTo>
                      <a:pt x="45" y="91"/>
                    </a:lnTo>
                    <a:lnTo>
                      <a:pt x="63" y="87"/>
                    </a:lnTo>
                    <a:lnTo>
                      <a:pt x="78" y="78"/>
                    </a:lnTo>
                    <a:lnTo>
                      <a:pt x="87" y="64"/>
                    </a:lnTo>
                    <a:lnTo>
                      <a:pt x="90" y="46"/>
                    </a:lnTo>
                    <a:lnTo>
                      <a:pt x="87" y="27"/>
                    </a:lnTo>
                    <a:lnTo>
                      <a:pt x="78" y="13"/>
                    </a:lnTo>
                    <a:lnTo>
                      <a:pt x="63" y="4"/>
                    </a:lnTo>
                    <a:lnTo>
                      <a:pt x="45" y="0"/>
                    </a:lnTo>
                    <a:lnTo>
                      <a:pt x="27" y="4"/>
                    </a:lnTo>
                    <a:lnTo>
                      <a:pt x="13" y="13"/>
                    </a:lnTo>
                    <a:lnTo>
                      <a:pt x="4" y="27"/>
                    </a:lnTo>
                    <a:lnTo>
                      <a:pt x="0" y="46"/>
                    </a:lnTo>
                    <a:close/>
                  </a:path>
                </a:pathLst>
              </a:custGeom>
              <a:solidFill>
                <a:srgbClr val="FFEF8E"/>
              </a:solidFill>
              <a:ln w="9525">
                <a:noFill/>
                <a:round/>
                <a:headEnd/>
                <a:tailEnd/>
              </a:ln>
            </p:spPr>
            <p:txBody>
              <a:bodyPr/>
              <a:lstStyle/>
              <a:p>
                <a:endParaRPr lang="en-US"/>
              </a:p>
            </p:txBody>
          </p:sp>
          <p:sp>
            <p:nvSpPr>
              <p:cNvPr id="20506" name="Freeform 22"/>
              <p:cNvSpPr>
                <a:spLocks/>
              </p:cNvSpPr>
              <p:nvPr/>
            </p:nvSpPr>
            <p:spPr bwMode="auto">
              <a:xfrm>
                <a:off x="1104" y="2547"/>
                <a:ext cx="107" cy="107"/>
              </a:xfrm>
              <a:custGeom>
                <a:avLst/>
                <a:gdLst>
                  <a:gd name="T0" fmla="*/ 107 w 107"/>
                  <a:gd name="T1" fmla="*/ 55 h 107"/>
                  <a:gd name="T2" fmla="*/ 103 w 107"/>
                  <a:gd name="T3" fmla="*/ 75 h 107"/>
                  <a:gd name="T4" fmla="*/ 92 w 107"/>
                  <a:gd name="T5" fmla="*/ 91 h 107"/>
                  <a:gd name="T6" fmla="*/ 74 w 107"/>
                  <a:gd name="T7" fmla="*/ 103 h 107"/>
                  <a:gd name="T8" fmla="*/ 54 w 107"/>
                  <a:gd name="T9" fmla="*/ 107 h 107"/>
                  <a:gd name="T10" fmla="*/ 43 w 107"/>
                  <a:gd name="T11" fmla="*/ 105 h 107"/>
                  <a:gd name="T12" fmla="*/ 32 w 107"/>
                  <a:gd name="T13" fmla="*/ 103 h 107"/>
                  <a:gd name="T14" fmla="*/ 23 w 107"/>
                  <a:gd name="T15" fmla="*/ 98 h 107"/>
                  <a:gd name="T16" fmla="*/ 16 w 107"/>
                  <a:gd name="T17" fmla="*/ 91 h 107"/>
                  <a:gd name="T18" fmla="*/ 9 w 107"/>
                  <a:gd name="T19" fmla="*/ 84 h 107"/>
                  <a:gd name="T20" fmla="*/ 4 w 107"/>
                  <a:gd name="T21" fmla="*/ 75 h 107"/>
                  <a:gd name="T22" fmla="*/ 2 w 107"/>
                  <a:gd name="T23" fmla="*/ 65 h 107"/>
                  <a:gd name="T24" fmla="*/ 0 w 107"/>
                  <a:gd name="T25" fmla="*/ 55 h 107"/>
                  <a:gd name="T26" fmla="*/ 2 w 107"/>
                  <a:gd name="T27" fmla="*/ 44 h 107"/>
                  <a:gd name="T28" fmla="*/ 4 w 107"/>
                  <a:gd name="T29" fmla="*/ 33 h 107"/>
                  <a:gd name="T30" fmla="*/ 9 w 107"/>
                  <a:gd name="T31" fmla="*/ 24 h 107"/>
                  <a:gd name="T32" fmla="*/ 16 w 107"/>
                  <a:gd name="T33" fmla="*/ 17 h 107"/>
                  <a:gd name="T34" fmla="*/ 23 w 107"/>
                  <a:gd name="T35" fmla="*/ 9 h 107"/>
                  <a:gd name="T36" fmla="*/ 32 w 107"/>
                  <a:gd name="T37" fmla="*/ 4 h 107"/>
                  <a:gd name="T38" fmla="*/ 43 w 107"/>
                  <a:gd name="T39" fmla="*/ 2 h 107"/>
                  <a:gd name="T40" fmla="*/ 54 w 107"/>
                  <a:gd name="T41" fmla="*/ 0 h 107"/>
                  <a:gd name="T42" fmla="*/ 74 w 107"/>
                  <a:gd name="T43" fmla="*/ 4 h 107"/>
                  <a:gd name="T44" fmla="*/ 92 w 107"/>
                  <a:gd name="T45" fmla="*/ 17 h 107"/>
                  <a:gd name="T46" fmla="*/ 103 w 107"/>
                  <a:gd name="T47" fmla="*/ 33 h 107"/>
                  <a:gd name="T48" fmla="*/ 107 w 107"/>
                  <a:gd name="T49" fmla="*/ 55 h 107"/>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07"/>
                  <a:gd name="T76" fmla="*/ 0 h 107"/>
                  <a:gd name="T77" fmla="*/ 107 w 107"/>
                  <a:gd name="T78" fmla="*/ 107 h 107"/>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07" h="107">
                    <a:moveTo>
                      <a:pt x="107" y="55"/>
                    </a:moveTo>
                    <a:lnTo>
                      <a:pt x="103" y="75"/>
                    </a:lnTo>
                    <a:lnTo>
                      <a:pt x="92" y="91"/>
                    </a:lnTo>
                    <a:lnTo>
                      <a:pt x="74" y="103"/>
                    </a:lnTo>
                    <a:lnTo>
                      <a:pt x="54" y="107"/>
                    </a:lnTo>
                    <a:lnTo>
                      <a:pt x="43" y="105"/>
                    </a:lnTo>
                    <a:lnTo>
                      <a:pt x="32" y="103"/>
                    </a:lnTo>
                    <a:lnTo>
                      <a:pt x="23" y="98"/>
                    </a:lnTo>
                    <a:lnTo>
                      <a:pt x="16" y="91"/>
                    </a:lnTo>
                    <a:lnTo>
                      <a:pt x="9" y="84"/>
                    </a:lnTo>
                    <a:lnTo>
                      <a:pt x="4" y="75"/>
                    </a:lnTo>
                    <a:lnTo>
                      <a:pt x="2" y="65"/>
                    </a:lnTo>
                    <a:lnTo>
                      <a:pt x="0" y="55"/>
                    </a:lnTo>
                    <a:lnTo>
                      <a:pt x="2" y="44"/>
                    </a:lnTo>
                    <a:lnTo>
                      <a:pt x="4" y="33"/>
                    </a:lnTo>
                    <a:lnTo>
                      <a:pt x="9" y="24"/>
                    </a:lnTo>
                    <a:lnTo>
                      <a:pt x="16" y="17"/>
                    </a:lnTo>
                    <a:lnTo>
                      <a:pt x="23" y="9"/>
                    </a:lnTo>
                    <a:lnTo>
                      <a:pt x="32" y="4"/>
                    </a:lnTo>
                    <a:lnTo>
                      <a:pt x="43" y="2"/>
                    </a:lnTo>
                    <a:lnTo>
                      <a:pt x="54" y="0"/>
                    </a:lnTo>
                    <a:lnTo>
                      <a:pt x="74" y="4"/>
                    </a:lnTo>
                    <a:lnTo>
                      <a:pt x="92" y="17"/>
                    </a:lnTo>
                    <a:lnTo>
                      <a:pt x="103" y="33"/>
                    </a:lnTo>
                    <a:lnTo>
                      <a:pt x="107" y="55"/>
                    </a:lnTo>
                    <a:close/>
                  </a:path>
                </a:pathLst>
              </a:custGeom>
              <a:solidFill>
                <a:srgbClr val="FFEF8E"/>
              </a:solidFill>
              <a:ln w="9525">
                <a:noFill/>
                <a:round/>
                <a:headEnd/>
                <a:tailEnd/>
              </a:ln>
            </p:spPr>
            <p:txBody>
              <a:bodyPr/>
              <a:lstStyle/>
              <a:p>
                <a:endParaRPr lang="en-US"/>
              </a:p>
            </p:txBody>
          </p:sp>
          <p:sp>
            <p:nvSpPr>
              <p:cNvPr id="20507" name="Freeform 23"/>
              <p:cNvSpPr>
                <a:spLocks/>
              </p:cNvSpPr>
              <p:nvPr/>
            </p:nvSpPr>
            <p:spPr bwMode="auto">
              <a:xfrm>
                <a:off x="2938" y="3579"/>
                <a:ext cx="76" cy="76"/>
              </a:xfrm>
              <a:custGeom>
                <a:avLst/>
                <a:gdLst>
                  <a:gd name="T0" fmla="*/ 0 w 76"/>
                  <a:gd name="T1" fmla="*/ 38 h 76"/>
                  <a:gd name="T2" fmla="*/ 4 w 76"/>
                  <a:gd name="T3" fmla="*/ 52 h 76"/>
                  <a:gd name="T4" fmla="*/ 11 w 76"/>
                  <a:gd name="T5" fmla="*/ 65 h 76"/>
                  <a:gd name="T6" fmla="*/ 24 w 76"/>
                  <a:gd name="T7" fmla="*/ 72 h 76"/>
                  <a:gd name="T8" fmla="*/ 38 w 76"/>
                  <a:gd name="T9" fmla="*/ 76 h 76"/>
                  <a:gd name="T10" fmla="*/ 53 w 76"/>
                  <a:gd name="T11" fmla="*/ 72 h 76"/>
                  <a:gd name="T12" fmla="*/ 65 w 76"/>
                  <a:gd name="T13" fmla="*/ 65 h 76"/>
                  <a:gd name="T14" fmla="*/ 72 w 76"/>
                  <a:gd name="T15" fmla="*/ 52 h 76"/>
                  <a:gd name="T16" fmla="*/ 76 w 76"/>
                  <a:gd name="T17" fmla="*/ 38 h 76"/>
                  <a:gd name="T18" fmla="*/ 72 w 76"/>
                  <a:gd name="T19" fmla="*/ 23 h 76"/>
                  <a:gd name="T20" fmla="*/ 65 w 76"/>
                  <a:gd name="T21" fmla="*/ 11 h 76"/>
                  <a:gd name="T22" fmla="*/ 53 w 76"/>
                  <a:gd name="T23" fmla="*/ 3 h 76"/>
                  <a:gd name="T24" fmla="*/ 38 w 76"/>
                  <a:gd name="T25" fmla="*/ 0 h 76"/>
                  <a:gd name="T26" fmla="*/ 24 w 76"/>
                  <a:gd name="T27" fmla="*/ 3 h 76"/>
                  <a:gd name="T28" fmla="*/ 11 w 76"/>
                  <a:gd name="T29" fmla="*/ 11 h 76"/>
                  <a:gd name="T30" fmla="*/ 4 w 76"/>
                  <a:gd name="T31" fmla="*/ 23 h 76"/>
                  <a:gd name="T32" fmla="*/ 0 w 76"/>
                  <a:gd name="T33" fmla="*/ 38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76"/>
                  <a:gd name="T52" fmla="*/ 0 h 76"/>
                  <a:gd name="T53" fmla="*/ 76 w 76"/>
                  <a:gd name="T54" fmla="*/ 76 h 7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76" h="76">
                    <a:moveTo>
                      <a:pt x="0" y="38"/>
                    </a:moveTo>
                    <a:lnTo>
                      <a:pt x="4" y="52"/>
                    </a:lnTo>
                    <a:lnTo>
                      <a:pt x="11" y="65"/>
                    </a:lnTo>
                    <a:lnTo>
                      <a:pt x="24" y="72"/>
                    </a:lnTo>
                    <a:lnTo>
                      <a:pt x="38" y="76"/>
                    </a:lnTo>
                    <a:lnTo>
                      <a:pt x="53" y="72"/>
                    </a:lnTo>
                    <a:lnTo>
                      <a:pt x="65" y="65"/>
                    </a:lnTo>
                    <a:lnTo>
                      <a:pt x="72" y="52"/>
                    </a:lnTo>
                    <a:lnTo>
                      <a:pt x="76" y="38"/>
                    </a:lnTo>
                    <a:lnTo>
                      <a:pt x="72" y="23"/>
                    </a:lnTo>
                    <a:lnTo>
                      <a:pt x="65" y="11"/>
                    </a:lnTo>
                    <a:lnTo>
                      <a:pt x="53" y="3"/>
                    </a:lnTo>
                    <a:lnTo>
                      <a:pt x="38" y="0"/>
                    </a:lnTo>
                    <a:lnTo>
                      <a:pt x="24" y="3"/>
                    </a:lnTo>
                    <a:lnTo>
                      <a:pt x="11" y="11"/>
                    </a:lnTo>
                    <a:lnTo>
                      <a:pt x="4" y="23"/>
                    </a:lnTo>
                    <a:lnTo>
                      <a:pt x="0" y="38"/>
                    </a:lnTo>
                    <a:close/>
                  </a:path>
                </a:pathLst>
              </a:custGeom>
              <a:solidFill>
                <a:srgbClr val="FFEF8E"/>
              </a:solidFill>
              <a:ln w="9525">
                <a:noFill/>
                <a:round/>
                <a:headEnd/>
                <a:tailEnd/>
              </a:ln>
            </p:spPr>
            <p:txBody>
              <a:bodyPr/>
              <a:lstStyle/>
              <a:p>
                <a:endParaRPr lang="en-US"/>
              </a:p>
            </p:txBody>
          </p:sp>
          <p:sp>
            <p:nvSpPr>
              <p:cNvPr id="20508" name="Freeform 24"/>
              <p:cNvSpPr>
                <a:spLocks/>
              </p:cNvSpPr>
              <p:nvPr/>
            </p:nvSpPr>
            <p:spPr bwMode="auto">
              <a:xfrm>
                <a:off x="1544" y="3624"/>
                <a:ext cx="76" cy="76"/>
              </a:xfrm>
              <a:custGeom>
                <a:avLst/>
                <a:gdLst>
                  <a:gd name="T0" fmla="*/ 0 w 76"/>
                  <a:gd name="T1" fmla="*/ 38 h 76"/>
                  <a:gd name="T2" fmla="*/ 4 w 76"/>
                  <a:gd name="T3" fmla="*/ 52 h 76"/>
                  <a:gd name="T4" fmla="*/ 11 w 76"/>
                  <a:gd name="T5" fmla="*/ 65 h 76"/>
                  <a:gd name="T6" fmla="*/ 24 w 76"/>
                  <a:gd name="T7" fmla="*/ 72 h 76"/>
                  <a:gd name="T8" fmla="*/ 38 w 76"/>
                  <a:gd name="T9" fmla="*/ 76 h 76"/>
                  <a:gd name="T10" fmla="*/ 53 w 76"/>
                  <a:gd name="T11" fmla="*/ 72 h 76"/>
                  <a:gd name="T12" fmla="*/ 65 w 76"/>
                  <a:gd name="T13" fmla="*/ 65 h 76"/>
                  <a:gd name="T14" fmla="*/ 73 w 76"/>
                  <a:gd name="T15" fmla="*/ 52 h 76"/>
                  <a:gd name="T16" fmla="*/ 76 w 76"/>
                  <a:gd name="T17" fmla="*/ 38 h 76"/>
                  <a:gd name="T18" fmla="*/ 73 w 76"/>
                  <a:gd name="T19" fmla="*/ 23 h 76"/>
                  <a:gd name="T20" fmla="*/ 65 w 76"/>
                  <a:gd name="T21" fmla="*/ 11 h 76"/>
                  <a:gd name="T22" fmla="*/ 53 w 76"/>
                  <a:gd name="T23" fmla="*/ 4 h 76"/>
                  <a:gd name="T24" fmla="*/ 38 w 76"/>
                  <a:gd name="T25" fmla="*/ 0 h 76"/>
                  <a:gd name="T26" fmla="*/ 24 w 76"/>
                  <a:gd name="T27" fmla="*/ 4 h 76"/>
                  <a:gd name="T28" fmla="*/ 11 w 76"/>
                  <a:gd name="T29" fmla="*/ 11 h 76"/>
                  <a:gd name="T30" fmla="*/ 4 w 76"/>
                  <a:gd name="T31" fmla="*/ 23 h 76"/>
                  <a:gd name="T32" fmla="*/ 0 w 76"/>
                  <a:gd name="T33" fmla="*/ 38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76"/>
                  <a:gd name="T52" fmla="*/ 0 h 76"/>
                  <a:gd name="T53" fmla="*/ 76 w 76"/>
                  <a:gd name="T54" fmla="*/ 76 h 7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76" h="76">
                    <a:moveTo>
                      <a:pt x="0" y="38"/>
                    </a:moveTo>
                    <a:lnTo>
                      <a:pt x="4" y="52"/>
                    </a:lnTo>
                    <a:lnTo>
                      <a:pt x="11" y="65"/>
                    </a:lnTo>
                    <a:lnTo>
                      <a:pt x="24" y="72"/>
                    </a:lnTo>
                    <a:lnTo>
                      <a:pt x="38" y="76"/>
                    </a:lnTo>
                    <a:lnTo>
                      <a:pt x="53" y="72"/>
                    </a:lnTo>
                    <a:lnTo>
                      <a:pt x="65" y="65"/>
                    </a:lnTo>
                    <a:lnTo>
                      <a:pt x="73" y="52"/>
                    </a:lnTo>
                    <a:lnTo>
                      <a:pt x="76" y="38"/>
                    </a:lnTo>
                    <a:lnTo>
                      <a:pt x="73" y="23"/>
                    </a:lnTo>
                    <a:lnTo>
                      <a:pt x="65" y="11"/>
                    </a:lnTo>
                    <a:lnTo>
                      <a:pt x="53" y="4"/>
                    </a:lnTo>
                    <a:lnTo>
                      <a:pt x="38" y="0"/>
                    </a:lnTo>
                    <a:lnTo>
                      <a:pt x="24" y="4"/>
                    </a:lnTo>
                    <a:lnTo>
                      <a:pt x="11" y="11"/>
                    </a:lnTo>
                    <a:lnTo>
                      <a:pt x="4" y="23"/>
                    </a:lnTo>
                    <a:lnTo>
                      <a:pt x="0" y="38"/>
                    </a:lnTo>
                    <a:close/>
                  </a:path>
                </a:pathLst>
              </a:custGeom>
              <a:solidFill>
                <a:srgbClr val="D8B5FF"/>
              </a:solidFill>
              <a:ln w="9525">
                <a:noFill/>
                <a:round/>
                <a:headEnd/>
                <a:tailEnd/>
              </a:ln>
            </p:spPr>
            <p:txBody>
              <a:bodyPr/>
              <a:lstStyle/>
              <a:p>
                <a:endParaRPr lang="en-US"/>
              </a:p>
            </p:txBody>
          </p:sp>
          <p:sp>
            <p:nvSpPr>
              <p:cNvPr id="20509" name="Freeform 25"/>
              <p:cNvSpPr>
                <a:spLocks/>
              </p:cNvSpPr>
              <p:nvPr/>
            </p:nvSpPr>
            <p:spPr bwMode="auto">
              <a:xfrm>
                <a:off x="4027" y="2519"/>
                <a:ext cx="45" cy="45"/>
              </a:xfrm>
              <a:custGeom>
                <a:avLst/>
                <a:gdLst>
                  <a:gd name="T0" fmla="*/ 45 w 45"/>
                  <a:gd name="T1" fmla="*/ 21 h 45"/>
                  <a:gd name="T2" fmla="*/ 43 w 45"/>
                  <a:gd name="T3" fmla="*/ 30 h 45"/>
                  <a:gd name="T4" fmla="*/ 40 w 45"/>
                  <a:gd name="T5" fmla="*/ 37 h 45"/>
                  <a:gd name="T6" fmla="*/ 32 w 45"/>
                  <a:gd name="T7" fmla="*/ 43 h 45"/>
                  <a:gd name="T8" fmla="*/ 23 w 45"/>
                  <a:gd name="T9" fmla="*/ 45 h 45"/>
                  <a:gd name="T10" fmla="*/ 14 w 45"/>
                  <a:gd name="T11" fmla="*/ 43 h 45"/>
                  <a:gd name="T12" fmla="*/ 7 w 45"/>
                  <a:gd name="T13" fmla="*/ 37 h 45"/>
                  <a:gd name="T14" fmla="*/ 2 w 45"/>
                  <a:gd name="T15" fmla="*/ 30 h 45"/>
                  <a:gd name="T16" fmla="*/ 0 w 45"/>
                  <a:gd name="T17" fmla="*/ 21 h 45"/>
                  <a:gd name="T18" fmla="*/ 2 w 45"/>
                  <a:gd name="T19" fmla="*/ 12 h 45"/>
                  <a:gd name="T20" fmla="*/ 7 w 45"/>
                  <a:gd name="T21" fmla="*/ 5 h 45"/>
                  <a:gd name="T22" fmla="*/ 14 w 45"/>
                  <a:gd name="T23" fmla="*/ 1 h 45"/>
                  <a:gd name="T24" fmla="*/ 23 w 45"/>
                  <a:gd name="T25" fmla="*/ 0 h 45"/>
                  <a:gd name="T26" fmla="*/ 32 w 45"/>
                  <a:gd name="T27" fmla="*/ 1 h 45"/>
                  <a:gd name="T28" fmla="*/ 40 w 45"/>
                  <a:gd name="T29" fmla="*/ 5 h 45"/>
                  <a:gd name="T30" fmla="*/ 43 w 45"/>
                  <a:gd name="T31" fmla="*/ 12 h 45"/>
                  <a:gd name="T32" fmla="*/ 45 w 45"/>
                  <a:gd name="T33" fmla="*/ 21 h 4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5"/>
                  <a:gd name="T52" fmla="*/ 0 h 45"/>
                  <a:gd name="T53" fmla="*/ 45 w 45"/>
                  <a:gd name="T54" fmla="*/ 45 h 4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5" h="45">
                    <a:moveTo>
                      <a:pt x="45" y="21"/>
                    </a:moveTo>
                    <a:lnTo>
                      <a:pt x="43" y="30"/>
                    </a:lnTo>
                    <a:lnTo>
                      <a:pt x="40" y="37"/>
                    </a:lnTo>
                    <a:lnTo>
                      <a:pt x="32" y="43"/>
                    </a:lnTo>
                    <a:lnTo>
                      <a:pt x="23" y="45"/>
                    </a:lnTo>
                    <a:lnTo>
                      <a:pt x="14" y="43"/>
                    </a:lnTo>
                    <a:lnTo>
                      <a:pt x="7" y="37"/>
                    </a:lnTo>
                    <a:lnTo>
                      <a:pt x="2" y="30"/>
                    </a:lnTo>
                    <a:lnTo>
                      <a:pt x="0" y="21"/>
                    </a:lnTo>
                    <a:lnTo>
                      <a:pt x="2" y="12"/>
                    </a:lnTo>
                    <a:lnTo>
                      <a:pt x="7" y="5"/>
                    </a:lnTo>
                    <a:lnTo>
                      <a:pt x="14" y="1"/>
                    </a:lnTo>
                    <a:lnTo>
                      <a:pt x="23" y="0"/>
                    </a:lnTo>
                    <a:lnTo>
                      <a:pt x="32" y="1"/>
                    </a:lnTo>
                    <a:lnTo>
                      <a:pt x="40" y="5"/>
                    </a:lnTo>
                    <a:lnTo>
                      <a:pt x="43" y="12"/>
                    </a:lnTo>
                    <a:lnTo>
                      <a:pt x="45" y="21"/>
                    </a:lnTo>
                    <a:close/>
                  </a:path>
                </a:pathLst>
              </a:custGeom>
              <a:solidFill>
                <a:srgbClr val="FFEF8E"/>
              </a:solidFill>
              <a:ln w="9525">
                <a:noFill/>
                <a:round/>
                <a:headEnd/>
                <a:tailEnd/>
              </a:ln>
            </p:spPr>
            <p:txBody>
              <a:bodyPr/>
              <a:lstStyle/>
              <a:p>
                <a:endParaRPr lang="en-US"/>
              </a:p>
            </p:txBody>
          </p:sp>
          <p:sp>
            <p:nvSpPr>
              <p:cNvPr id="20510" name="Freeform 26"/>
              <p:cNvSpPr>
                <a:spLocks/>
              </p:cNvSpPr>
              <p:nvPr/>
            </p:nvSpPr>
            <p:spPr bwMode="auto">
              <a:xfrm>
                <a:off x="1393" y="2065"/>
                <a:ext cx="90" cy="90"/>
              </a:xfrm>
              <a:custGeom>
                <a:avLst/>
                <a:gdLst>
                  <a:gd name="T0" fmla="*/ 0 w 90"/>
                  <a:gd name="T1" fmla="*/ 45 h 90"/>
                  <a:gd name="T2" fmla="*/ 3 w 90"/>
                  <a:gd name="T3" fmla="*/ 63 h 90"/>
                  <a:gd name="T4" fmla="*/ 12 w 90"/>
                  <a:gd name="T5" fmla="*/ 78 h 90"/>
                  <a:gd name="T6" fmla="*/ 27 w 90"/>
                  <a:gd name="T7" fmla="*/ 87 h 90"/>
                  <a:gd name="T8" fmla="*/ 45 w 90"/>
                  <a:gd name="T9" fmla="*/ 90 h 90"/>
                  <a:gd name="T10" fmla="*/ 63 w 90"/>
                  <a:gd name="T11" fmla="*/ 87 h 90"/>
                  <a:gd name="T12" fmla="*/ 77 w 90"/>
                  <a:gd name="T13" fmla="*/ 78 h 90"/>
                  <a:gd name="T14" fmla="*/ 87 w 90"/>
                  <a:gd name="T15" fmla="*/ 63 h 90"/>
                  <a:gd name="T16" fmla="*/ 90 w 90"/>
                  <a:gd name="T17" fmla="*/ 45 h 90"/>
                  <a:gd name="T18" fmla="*/ 87 w 90"/>
                  <a:gd name="T19" fmla="*/ 27 h 90"/>
                  <a:gd name="T20" fmla="*/ 77 w 90"/>
                  <a:gd name="T21" fmla="*/ 13 h 90"/>
                  <a:gd name="T22" fmla="*/ 63 w 90"/>
                  <a:gd name="T23" fmla="*/ 4 h 90"/>
                  <a:gd name="T24" fmla="*/ 45 w 90"/>
                  <a:gd name="T25" fmla="*/ 0 h 90"/>
                  <a:gd name="T26" fmla="*/ 27 w 90"/>
                  <a:gd name="T27" fmla="*/ 4 h 90"/>
                  <a:gd name="T28" fmla="*/ 12 w 90"/>
                  <a:gd name="T29" fmla="*/ 13 h 90"/>
                  <a:gd name="T30" fmla="*/ 3 w 90"/>
                  <a:gd name="T31" fmla="*/ 27 h 90"/>
                  <a:gd name="T32" fmla="*/ 0 w 90"/>
                  <a:gd name="T33" fmla="*/ 45 h 9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90"/>
                  <a:gd name="T52" fmla="*/ 0 h 90"/>
                  <a:gd name="T53" fmla="*/ 90 w 90"/>
                  <a:gd name="T54" fmla="*/ 90 h 90"/>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90" h="90">
                    <a:moveTo>
                      <a:pt x="0" y="45"/>
                    </a:moveTo>
                    <a:lnTo>
                      <a:pt x="3" y="63"/>
                    </a:lnTo>
                    <a:lnTo>
                      <a:pt x="12" y="78"/>
                    </a:lnTo>
                    <a:lnTo>
                      <a:pt x="27" y="87"/>
                    </a:lnTo>
                    <a:lnTo>
                      <a:pt x="45" y="90"/>
                    </a:lnTo>
                    <a:lnTo>
                      <a:pt x="63" y="87"/>
                    </a:lnTo>
                    <a:lnTo>
                      <a:pt x="77" y="78"/>
                    </a:lnTo>
                    <a:lnTo>
                      <a:pt x="87" y="63"/>
                    </a:lnTo>
                    <a:lnTo>
                      <a:pt x="90" y="45"/>
                    </a:lnTo>
                    <a:lnTo>
                      <a:pt x="87" y="27"/>
                    </a:lnTo>
                    <a:lnTo>
                      <a:pt x="77" y="13"/>
                    </a:lnTo>
                    <a:lnTo>
                      <a:pt x="63" y="4"/>
                    </a:lnTo>
                    <a:lnTo>
                      <a:pt x="45" y="0"/>
                    </a:lnTo>
                    <a:lnTo>
                      <a:pt x="27" y="4"/>
                    </a:lnTo>
                    <a:lnTo>
                      <a:pt x="12" y="13"/>
                    </a:lnTo>
                    <a:lnTo>
                      <a:pt x="3" y="27"/>
                    </a:lnTo>
                    <a:lnTo>
                      <a:pt x="0" y="45"/>
                    </a:lnTo>
                    <a:close/>
                  </a:path>
                </a:pathLst>
              </a:custGeom>
              <a:solidFill>
                <a:srgbClr val="49AFFF"/>
              </a:solidFill>
              <a:ln w="9525">
                <a:noFill/>
                <a:round/>
                <a:headEnd/>
                <a:tailEnd/>
              </a:ln>
            </p:spPr>
            <p:txBody>
              <a:bodyPr/>
              <a:lstStyle/>
              <a:p>
                <a:endParaRPr lang="en-US"/>
              </a:p>
            </p:txBody>
          </p:sp>
          <p:sp>
            <p:nvSpPr>
              <p:cNvPr id="20511" name="Freeform 27"/>
              <p:cNvSpPr>
                <a:spLocks/>
              </p:cNvSpPr>
              <p:nvPr/>
            </p:nvSpPr>
            <p:spPr bwMode="auto">
              <a:xfrm>
                <a:off x="1698" y="2957"/>
                <a:ext cx="32" cy="33"/>
              </a:xfrm>
              <a:custGeom>
                <a:avLst/>
                <a:gdLst>
                  <a:gd name="T0" fmla="*/ 32 w 32"/>
                  <a:gd name="T1" fmla="*/ 17 h 33"/>
                  <a:gd name="T2" fmla="*/ 31 w 32"/>
                  <a:gd name="T3" fmla="*/ 24 h 33"/>
                  <a:gd name="T4" fmla="*/ 27 w 32"/>
                  <a:gd name="T5" fmla="*/ 28 h 33"/>
                  <a:gd name="T6" fmla="*/ 23 w 32"/>
                  <a:gd name="T7" fmla="*/ 31 h 33"/>
                  <a:gd name="T8" fmla="*/ 16 w 32"/>
                  <a:gd name="T9" fmla="*/ 33 h 33"/>
                  <a:gd name="T10" fmla="*/ 9 w 32"/>
                  <a:gd name="T11" fmla="*/ 31 h 33"/>
                  <a:gd name="T12" fmla="*/ 5 w 32"/>
                  <a:gd name="T13" fmla="*/ 28 h 33"/>
                  <a:gd name="T14" fmla="*/ 2 w 32"/>
                  <a:gd name="T15" fmla="*/ 24 h 33"/>
                  <a:gd name="T16" fmla="*/ 0 w 32"/>
                  <a:gd name="T17" fmla="*/ 17 h 33"/>
                  <a:gd name="T18" fmla="*/ 2 w 32"/>
                  <a:gd name="T19" fmla="*/ 10 h 33"/>
                  <a:gd name="T20" fmla="*/ 5 w 32"/>
                  <a:gd name="T21" fmla="*/ 6 h 33"/>
                  <a:gd name="T22" fmla="*/ 9 w 32"/>
                  <a:gd name="T23" fmla="*/ 2 h 33"/>
                  <a:gd name="T24" fmla="*/ 16 w 32"/>
                  <a:gd name="T25" fmla="*/ 0 h 33"/>
                  <a:gd name="T26" fmla="*/ 23 w 32"/>
                  <a:gd name="T27" fmla="*/ 2 h 33"/>
                  <a:gd name="T28" fmla="*/ 27 w 32"/>
                  <a:gd name="T29" fmla="*/ 6 h 33"/>
                  <a:gd name="T30" fmla="*/ 31 w 32"/>
                  <a:gd name="T31" fmla="*/ 10 h 33"/>
                  <a:gd name="T32" fmla="*/ 32 w 32"/>
                  <a:gd name="T33" fmla="*/ 17 h 3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2"/>
                  <a:gd name="T52" fmla="*/ 0 h 33"/>
                  <a:gd name="T53" fmla="*/ 32 w 32"/>
                  <a:gd name="T54" fmla="*/ 33 h 33"/>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2" h="33">
                    <a:moveTo>
                      <a:pt x="32" y="17"/>
                    </a:moveTo>
                    <a:lnTo>
                      <a:pt x="31" y="24"/>
                    </a:lnTo>
                    <a:lnTo>
                      <a:pt x="27" y="28"/>
                    </a:lnTo>
                    <a:lnTo>
                      <a:pt x="23" y="31"/>
                    </a:lnTo>
                    <a:lnTo>
                      <a:pt x="16" y="33"/>
                    </a:lnTo>
                    <a:lnTo>
                      <a:pt x="9" y="31"/>
                    </a:lnTo>
                    <a:lnTo>
                      <a:pt x="5" y="28"/>
                    </a:lnTo>
                    <a:lnTo>
                      <a:pt x="2" y="24"/>
                    </a:lnTo>
                    <a:lnTo>
                      <a:pt x="0" y="17"/>
                    </a:lnTo>
                    <a:lnTo>
                      <a:pt x="2" y="10"/>
                    </a:lnTo>
                    <a:lnTo>
                      <a:pt x="5" y="6"/>
                    </a:lnTo>
                    <a:lnTo>
                      <a:pt x="9" y="2"/>
                    </a:lnTo>
                    <a:lnTo>
                      <a:pt x="16" y="0"/>
                    </a:lnTo>
                    <a:lnTo>
                      <a:pt x="23" y="2"/>
                    </a:lnTo>
                    <a:lnTo>
                      <a:pt x="27" y="6"/>
                    </a:lnTo>
                    <a:lnTo>
                      <a:pt x="31" y="10"/>
                    </a:lnTo>
                    <a:lnTo>
                      <a:pt x="32" y="17"/>
                    </a:lnTo>
                    <a:close/>
                  </a:path>
                </a:pathLst>
              </a:custGeom>
              <a:solidFill>
                <a:srgbClr val="FFFFFF"/>
              </a:solidFill>
              <a:ln w="9525">
                <a:noFill/>
                <a:round/>
                <a:headEnd/>
                <a:tailEnd/>
              </a:ln>
            </p:spPr>
            <p:txBody>
              <a:bodyPr/>
              <a:lstStyle/>
              <a:p>
                <a:endParaRPr lang="en-US"/>
              </a:p>
            </p:txBody>
          </p:sp>
          <p:sp>
            <p:nvSpPr>
              <p:cNvPr id="20512" name="Freeform 28"/>
              <p:cNvSpPr>
                <a:spLocks/>
              </p:cNvSpPr>
              <p:nvPr/>
            </p:nvSpPr>
            <p:spPr bwMode="auto">
              <a:xfrm>
                <a:off x="3816" y="2999"/>
                <a:ext cx="41" cy="42"/>
              </a:xfrm>
              <a:custGeom>
                <a:avLst/>
                <a:gdLst>
                  <a:gd name="T0" fmla="*/ 41 w 41"/>
                  <a:gd name="T1" fmla="*/ 20 h 42"/>
                  <a:gd name="T2" fmla="*/ 39 w 41"/>
                  <a:gd name="T3" fmla="*/ 29 h 42"/>
                  <a:gd name="T4" fmla="*/ 36 w 41"/>
                  <a:gd name="T5" fmla="*/ 36 h 42"/>
                  <a:gd name="T6" fmla="*/ 28 w 41"/>
                  <a:gd name="T7" fmla="*/ 40 h 42"/>
                  <a:gd name="T8" fmla="*/ 21 w 41"/>
                  <a:gd name="T9" fmla="*/ 42 h 42"/>
                  <a:gd name="T10" fmla="*/ 12 w 41"/>
                  <a:gd name="T11" fmla="*/ 40 h 42"/>
                  <a:gd name="T12" fmla="*/ 5 w 41"/>
                  <a:gd name="T13" fmla="*/ 36 h 42"/>
                  <a:gd name="T14" fmla="*/ 1 w 41"/>
                  <a:gd name="T15" fmla="*/ 29 h 42"/>
                  <a:gd name="T16" fmla="*/ 0 w 41"/>
                  <a:gd name="T17" fmla="*/ 20 h 42"/>
                  <a:gd name="T18" fmla="*/ 1 w 41"/>
                  <a:gd name="T19" fmla="*/ 13 h 42"/>
                  <a:gd name="T20" fmla="*/ 5 w 41"/>
                  <a:gd name="T21" fmla="*/ 5 h 42"/>
                  <a:gd name="T22" fmla="*/ 12 w 41"/>
                  <a:gd name="T23" fmla="*/ 2 h 42"/>
                  <a:gd name="T24" fmla="*/ 21 w 41"/>
                  <a:gd name="T25" fmla="*/ 0 h 42"/>
                  <a:gd name="T26" fmla="*/ 28 w 41"/>
                  <a:gd name="T27" fmla="*/ 2 h 42"/>
                  <a:gd name="T28" fmla="*/ 36 w 41"/>
                  <a:gd name="T29" fmla="*/ 5 h 42"/>
                  <a:gd name="T30" fmla="*/ 39 w 41"/>
                  <a:gd name="T31" fmla="*/ 13 h 42"/>
                  <a:gd name="T32" fmla="*/ 41 w 41"/>
                  <a:gd name="T33" fmla="*/ 20 h 4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1"/>
                  <a:gd name="T52" fmla="*/ 0 h 42"/>
                  <a:gd name="T53" fmla="*/ 41 w 41"/>
                  <a:gd name="T54" fmla="*/ 42 h 42"/>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1" h="42">
                    <a:moveTo>
                      <a:pt x="41" y="20"/>
                    </a:moveTo>
                    <a:lnTo>
                      <a:pt x="39" y="29"/>
                    </a:lnTo>
                    <a:lnTo>
                      <a:pt x="36" y="36"/>
                    </a:lnTo>
                    <a:lnTo>
                      <a:pt x="28" y="40"/>
                    </a:lnTo>
                    <a:lnTo>
                      <a:pt x="21" y="42"/>
                    </a:lnTo>
                    <a:lnTo>
                      <a:pt x="12" y="40"/>
                    </a:lnTo>
                    <a:lnTo>
                      <a:pt x="5" y="36"/>
                    </a:lnTo>
                    <a:lnTo>
                      <a:pt x="1" y="29"/>
                    </a:lnTo>
                    <a:lnTo>
                      <a:pt x="0" y="20"/>
                    </a:lnTo>
                    <a:lnTo>
                      <a:pt x="1" y="13"/>
                    </a:lnTo>
                    <a:lnTo>
                      <a:pt x="5" y="5"/>
                    </a:lnTo>
                    <a:lnTo>
                      <a:pt x="12" y="2"/>
                    </a:lnTo>
                    <a:lnTo>
                      <a:pt x="21" y="0"/>
                    </a:lnTo>
                    <a:lnTo>
                      <a:pt x="28" y="2"/>
                    </a:lnTo>
                    <a:lnTo>
                      <a:pt x="36" y="5"/>
                    </a:lnTo>
                    <a:lnTo>
                      <a:pt x="39" y="13"/>
                    </a:lnTo>
                    <a:lnTo>
                      <a:pt x="41" y="20"/>
                    </a:lnTo>
                    <a:close/>
                  </a:path>
                </a:pathLst>
              </a:custGeom>
              <a:solidFill>
                <a:srgbClr val="FFFFFF"/>
              </a:solidFill>
              <a:ln w="9525">
                <a:noFill/>
                <a:round/>
                <a:headEnd/>
                <a:tailEnd/>
              </a:ln>
            </p:spPr>
            <p:txBody>
              <a:bodyPr/>
              <a:lstStyle/>
              <a:p>
                <a:endParaRPr lang="en-US"/>
              </a:p>
            </p:txBody>
          </p:sp>
          <p:sp>
            <p:nvSpPr>
              <p:cNvPr id="20513" name="Freeform 29"/>
              <p:cNvSpPr>
                <a:spLocks/>
              </p:cNvSpPr>
              <p:nvPr/>
            </p:nvSpPr>
            <p:spPr bwMode="auto">
              <a:xfrm>
                <a:off x="3996" y="1731"/>
                <a:ext cx="58" cy="58"/>
              </a:xfrm>
              <a:custGeom>
                <a:avLst/>
                <a:gdLst>
                  <a:gd name="T0" fmla="*/ 0 w 58"/>
                  <a:gd name="T1" fmla="*/ 29 h 58"/>
                  <a:gd name="T2" fmla="*/ 2 w 58"/>
                  <a:gd name="T3" fmla="*/ 40 h 58"/>
                  <a:gd name="T4" fmla="*/ 9 w 58"/>
                  <a:gd name="T5" fmla="*/ 49 h 58"/>
                  <a:gd name="T6" fmla="*/ 18 w 58"/>
                  <a:gd name="T7" fmla="*/ 56 h 58"/>
                  <a:gd name="T8" fmla="*/ 29 w 58"/>
                  <a:gd name="T9" fmla="*/ 58 h 58"/>
                  <a:gd name="T10" fmla="*/ 40 w 58"/>
                  <a:gd name="T11" fmla="*/ 56 h 58"/>
                  <a:gd name="T12" fmla="*/ 49 w 58"/>
                  <a:gd name="T13" fmla="*/ 49 h 58"/>
                  <a:gd name="T14" fmla="*/ 56 w 58"/>
                  <a:gd name="T15" fmla="*/ 40 h 58"/>
                  <a:gd name="T16" fmla="*/ 58 w 58"/>
                  <a:gd name="T17" fmla="*/ 29 h 58"/>
                  <a:gd name="T18" fmla="*/ 56 w 58"/>
                  <a:gd name="T19" fmla="*/ 18 h 58"/>
                  <a:gd name="T20" fmla="*/ 49 w 58"/>
                  <a:gd name="T21" fmla="*/ 9 h 58"/>
                  <a:gd name="T22" fmla="*/ 40 w 58"/>
                  <a:gd name="T23" fmla="*/ 2 h 58"/>
                  <a:gd name="T24" fmla="*/ 29 w 58"/>
                  <a:gd name="T25" fmla="*/ 0 h 58"/>
                  <a:gd name="T26" fmla="*/ 18 w 58"/>
                  <a:gd name="T27" fmla="*/ 2 h 58"/>
                  <a:gd name="T28" fmla="*/ 9 w 58"/>
                  <a:gd name="T29" fmla="*/ 9 h 58"/>
                  <a:gd name="T30" fmla="*/ 2 w 58"/>
                  <a:gd name="T31" fmla="*/ 18 h 58"/>
                  <a:gd name="T32" fmla="*/ 0 w 58"/>
                  <a:gd name="T33" fmla="*/ 29 h 5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8"/>
                  <a:gd name="T52" fmla="*/ 0 h 58"/>
                  <a:gd name="T53" fmla="*/ 58 w 58"/>
                  <a:gd name="T54" fmla="*/ 58 h 5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8" h="58">
                    <a:moveTo>
                      <a:pt x="0" y="29"/>
                    </a:moveTo>
                    <a:lnTo>
                      <a:pt x="2" y="40"/>
                    </a:lnTo>
                    <a:lnTo>
                      <a:pt x="9" y="49"/>
                    </a:lnTo>
                    <a:lnTo>
                      <a:pt x="18" y="56"/>
                    </a:lnTo>
                    <a:lnTo>
                      <a:pt x="29" y="58"/>
                    </a:lnTo>
                    <a:lnTo>
                      <a:pt x="40" y="56"/>
                    </a:lnTo>
                    <a:lnTo>
                      <a:pt x="49" y="49"/>
                    </a:lnTo>
                    <a:lnTo>
                      <a:pt x="56" y="40"/>
                    </a:lnTo>
                    <a:lnTo>
                      <a:pt x="58" y="29"/>
                    </a:lnTo>
                    <a:lnTo>
                      <a:pt x="56" y="18"/>
                    </a:lnTo>
                    <a:lnTo>
                      <a:pt x="49" y="9"/>
                    </a:lnTo>
                    <a:lnTo>
                      <a:pt x="40" y="2"/>
                    </a:lnTo>
                    <a:lnTo>
                      <a:pt x="29" y="0"/>
                    </a:lnTo>
                    <a:lnTo>
                      <a:pt x="18" y="2"/>
                    </a:lnTo>
                    <a:lnTo>
                      <a:pt x="9" y="9"/>
                    </a:lnTo>
                    <a:lnTo>
                      <a:pt x="2" y="18"/>
                    </a:lnTo>
                    <a:lnTo>
                      <a:pt x="0" y="29"/>
                    </a:lnTo>
                    <a:close/>
                  </a:path>
                </a:pathLst>
              </a:custGeom>
              <a:solidFill>
                <a:srgbClr val="FFFFFF"/>
              </a:solidFill>
              <a:ln w="9525">
                <a:noFill/>
                <a:round/>
                <a:headEnd/>
                <a:tailEnd/>
              </a:ln>
            </p:spPr>
            <p:txBody>
              <a:bodyPr/>
              <a:lstStyle/>
              <a:p>
                <a:endParaRPr lang="en-US"/>
              </a:p>
            </p:txBody>
          </p:sp>
        </p:grpSp>
      </p:grpSp>
      <p:sp>
        <p:nvSpPr>
          <p:cNvPr id="701470" name="Text Box 30"/>
          <p:cNvSpPr txBox="1">
            <a:spLocks noChangeArrowheads="1"/>
          </p:cNvSpPr>
          <p:nvPr/>
        </p:nvSpPr>
        <p:spPr bwMode="auto">
          <a:xfrm rot="-492333">
            <a:off x="77788" y="549275"/>
            <a:ext cx="2765425" cy="1006475"/>
          </a:xfrm>
          <a:prstGeom prst="rect">
            <a:avLst/>
          </a:prstGeom>
          <a:noFill/>
          <a:ln w="9525">
            <a:noFill/>
            <a:miter lim="800000"/>
            <a:headEnd/>
            <a:tailEnd/>
          </a:ln>
          <a:effectLst/>
        </p:spPr>
        <p:txBody>
          <a:bodyPr wrap="none">
            <a:spAutoFit/>
          </a:bodyPr>
          <a:lstStyle/>
          <a:p>
            <a:pPr>
              <a:defRPr/>
            </a:pPr>
            <a:r>
              <a:rPr lang="en-US" sz="6000" b="1" dirty="0">
                <a:effectLst>
                  <a:outerShdw blurRad="38100" dist="38100" dir="2700000" algn="tl">
                    <a:srgbClr val="C0C0C0"/>
                  </a:outerShdw>
                </a:effectLst>
                <a:latin typeface="Times"/>
              </a:rPr>
              <a:t>Activity</a:t>
            </a:r>
          </a:p>
        </p:txBody>
      </p:sp>
      <p:sp>
        <p:nvSpPr>
          <p:cNvPr id="20485" name="Text Box 31"/>
          <p:cNvSpPr txBox="1">
            <a:spLocks noChangeArrowheads="1"/>
          </p:cNvSpPr>
          <p:nvPr/>
        </p:nvSpPr>
        <p:spPr bwMode="auto">
          <a:xfrm rot="-130220">
            <a:off x="3212174" y="1537611"/>
            <a:ext cx="4039786" cy="3416320"/>
          </a:xfrm>
          <a:prstGeom prst="rect">
            <a:avLst/>
          </a:prstGeom>
          <a:noFill/>
          <a:ln w="9525">
            <a:noFill/>
            <a:miter lim="800000"/>
            <a:headEnd/>
            <a:tailEnd/>
          </a:ln>
        </p:spPr>
        <p:txBody>
          <a:bodyPr wrap="square">
            <a:spAutoFit/>
          </a:bodyPr>
          <a:lstStyle/>
          <a:p>
            <a:pPr>
              <a:buClr>
                <a:srgbClr val="FF0000"/>
              </a:buClr>
              <a:buFont typeface="Wingdings" pitchFamily="2" charset="2"/>
              <a:buChar char="ü"/>
              <a:tabLst>
                <a:tab pos="347663" algn="l"/>
              </a:tabLst>
            </a:pPr>
            <a:r>
              <a:rPr lang="en-US" sz="2300" dirty="0">
                <a:latin typeface="Kristen ITC" pitchFamily="66" charset="0"/>
              </a:rPr>
              <a:t>	</a:t>
            </a:r>
            <a:r>
              <a:rPr lang="en-US" sz="2300" dirty="0" smtClean="0">
                <a:latin typeface="Kristen ITC" pitchFamily="66" charset="0"/>
              </a:rPr>
              <a:t>What are some </a:t>
            </a:r>
            <a:r>
              <a:rPr lang="en-US" sz="2300" dirty="0" smtClean="0">
                <a:solidFill>
                  <a:srgbClr val="FF0000"/>
                </a:solidFill>
                <a:latin typeface="Kristen ITC" pitchFamily="66" charset="0"/>
              </a:rPr>
              <a:t>effective ways </a:t>
            </a:r>
            <a:r>
              <a:rPr lang="en-US" sz="2300" dirty="0" smtClean="0">
                <a:latin typeface="Kristen ITC" pitchFamily="66" charset="0"/>
              </a:rPr>
              <a:t>to anticipate student needs for </a:t>
            </a:r>
            <a:r>
              <a:rPr lang="en-US" sz="2300" dirty="0" smtClean="0">
                <a:solidFill>
                  <a:schemeClr val="tx2">
                    <a:lumMod val="75000"/>
                  </a:schemeClr>
                </a:solidFill>
                <a:latin typeface="Kristen ITC" pitchFamily="66" charset="0"/>
              </a:rPr>
              <a:t>reading support</a:t>
            </a:r>
            <a:r>
              <a:rPr lang="en-US" sz="2300" dirty="0" smtClean="0">
                <a:latin typeface="Kristen ITC" pitchFamily="66" charset="0"/>
              </a:rPr>
              <a:t>,</a:t>
            </a:r>
            <a:r>
              <a:rPr lang="en-US" sz="2300" dirty="0" smtClean="0">
                <a:solidFill>
                  <a:schemeClr val="tx2">
                    <a:lumMod val="75000"/>
                  </a:schemeClr>
                </a:solidFill>
                <a:latin typeface="Kristen ITC" pitchFamily="66" charset="0"/>
              </a:rPr>
              <a:t> </a:t>
            </a:r>
            <a:r>
              <a:rPr lang="en-US" sz="2300" dirty="0" smtClean="0">
                <a:solidFill>
                  <a:srgbClr val="009900"/>
                </a:solidFill>
                <a:latin typeface="Kristen ITC" pitchFamily="66" charset="0"/>
              </a:rPr>
              <a:t>vocabulary building</a:t>
            </a:r>
            <a:r>
              <a:rPr lang="en-US" sz="2300" dirty="0" smtClean="0">
                <a:latin typeface="Kristen ITC" pitchFamily="66" charset="0"/>
              </a:rPr>
              <a:t>, </a:t>
            </a:r>
            <a:r>
              <a:rPr lang="en-US" sz="2300" dirty="0" smtClean="0">
                <a:solidFill>
                  <a:srgbClr val="7030A0"/>
                </a:solidFill>
                <a:latin typeface="Kristen ITC" pitchFamily="66" charset="0"/>
              </a:rPr>
              <a:t>attending to what’s going on</a:t>
            </a:r>
            <a:r>
              <a:rPr lang="en-US" sz="2300" dirty="0" smtClean="0">
                <a:latin typeface="Kristen ITC" pitchFamily="66" charset="0"/>
              </a:rPr>
              <a:t>, </a:t>
            </a:r>
            <a:r>
              <a:rPr lang="en-US" sz="2300" dirty="0" smtClean="0">
                <a:solidFill>
                  <a:srgbClr val="663300"/>
                </a:solidFill>
                <a:latin typeface="Kristen ITC" pitchFamily="66" charset="0"/>
              </a:rPr>
              <a:t>strengths</a:t>
            </a:r>
            <a:r>
              <a:rPr lang="en-US" sz="2300" dirty="0" smtClean="0">
                <a:latin typeface="Kristen ITC" pitchFamily="66" charset="0"/>
              </a:rPr>
              <a:t>, </a:t>
            </a:r>
            <a:r>
              <a:rPr lang="en-US" sz="2300" dirty="0" smtClean="0">
                <a:solidFill>
                  <a:srgbClr val="FF3300"/>
                </a:solidFill>
                <a:latin typeface="Kristen ITC" pitchFamily="66" charset="0"/>
              </a:rPr>
              <a:t>targeted instruction and practice</a:t>
            </a:r>
            <a:r>
              <a:rPr lang="en-US" sz="2300" dirty="0" smtClean="0">
                <a:latin typeface="Kristen ITC" pitchFamily="66" charset="0"/>
              </a:rPr>
              <a:t>?</a:t>
            </a:r>
            <a:endParaRPr lang="en-US" sz="2300" dirty="0">
              <a:latin typeface="Kristen ITC" pitchFamily="66" charset="0"/>
            </a:endParaRPr>
          </a:p>
          <a:p>
            <a:pPr>
              <a:buClr>
                <a:srgbClr val="FF0000"/>
              </a:buClr>
              <a:buFont typeface="Wingdings" pitchFamily="2" charset="2"/>
              <a:buChar char="ü"/>
              <a:tabLst>
                <a:tab pos="347663" algn="l"/>
              </a:tabLst>
            </a:pPr>
            <a:endParaRPr lang="en-US" sz="2400" dirty="0"/>
          </a:p>
        </p:txBody>
      </p:sp>
      <p:sp>
        <p:nvSpPr>
          <p:cNvPr id="20486" name="TextBox 32"/>
          <p:cNvSpPr txBox="1">
            <a:spLocks noChangeArrowheads="1"/>
          </p:cNvSpPr>
          <p:nvPr/>
        </p:nvSpPr>
        <p:spPr bwMode="auto">
          <a:xfrm rot="-1430032">
            <a:off x="88900" y="2239963"/>
            <a:ext cx="3013075" cy="1076325"/>
          </a:xfrm>
          <a:prstGeom prst="rect">
            <a:avLst/>
          </a:prstGeom>
          <a:noFill/>
          <a:ln w="9525">
            <a:noFill/>
            <a:miter lim="800000"/>
            <a:headEnd/>
            <a:tailEnd/>
          </a:ln>
        </p:spPr>
        <p:txBody>
          <a:bodyPr>
            <a:spAutoFit/>
          </a:bodyPr>
          <a:lstStyle/>
          <a:p>
            <a:r>
              <a:rPr lang="en-US" sz="3200" b="1" i="1" dirty="0"/>
              <a:t>Work with a partner</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rgbClr val="A603AB"/>
            </a:gs>
            <a:gs pos="21001">
              <a:srgbClr val="0819FB"/>
            </a:gs>
            <a:gs pos="35001">
              <a:srgbClr val="1A8D48"/>
            </a:gs>
            <a:gs pos="52000">
              <a:srgbClr val="FFFF00"/>
            </a:gs>
            <a:gs pos="73000">
              <a:srgbClr val="EE3F17"/>
            </a:gs>
            <a:gs pos="88000">
              <a:srgbClr val="E81766"/>
            </a:gs>
            <a:gs pos="100000">
              <a:srgbClr val="A603AB"/>
            </a:gs>
          </a:gsLst>
          <a:lin ang="5400000" scaled="0"/>
        </a:gra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5800" y="666750"/>
            <a:ext cx="7696200" cy="2305050"/>
          </a:xfrm>
        </p:spPr>
        <p:txBody>
          <a:bodyPr>
            <a:normAutofit fontScale="90000"/>
          </a:bodyPr>
          <a:lstStyle/>
          <a:p>
            <a:pPr eaLnBrk="1" hangingPunct="1">
              <a:defRPr/>
            </a:pPr>
            <a:r>
              <a:rPr lang="en-US" sz="8000" b="1" dirty="0" smtClean="0">
                <a:solidFill>
                  <a:schemeClr val="bg1"/>
                </a:solidFill>
                <a:effectLst>
                  <a:outerShdw blurRad="38100" dist="38100" dir="2700000" algn="tl">
                    <a:srgbClr val="000000"/>
                  </a:outerShdw>
                </a:effectLst>
                <a:latin typeface="Maiandra GD" pitchFamily="34" charset="0"/>
              </a:rPr>
              <a:t>TRADE </a:t>
            </a:r>
            <a:r>
              <a:rPr lang="en-US" sz="5400" b="1" dirty="0" smtClean="0">
                <a:solidFill>
                  <a:schemeClr val="bg1"/>
                </a:solidFill>
                <a:effectLst>
                  <a:outerShdw blurRad="38100" dist="38100" dir="2700000" algn="tl">
                    <a:srgbClr val="000000"/>
                  </a:outerShdw>
                </a:effectLst>
                <a:latin typeface="Maiandra GD" pitchFamily="34" charset="0"/>
              </a:rPr>
              <a:t/>
            </a:r>
            <a:br>
              <a:rPr lang="en-US" sz="5400" b="1" dirty="0" smtClean="0">
                <a:solidFill>
                  <a:schemeClr val="bg1"/>
                </a:solidFill>
                <a:effectLst>
                  <a:outerShdw blurRad="38100" dist="38100" dir="2700000" algn="tl">
                    <a:srgbClr val="000000"/>
                  </a:outerShdw>
                </a:effectLst>
                <a:latin typeface="Maiandra GD" pitchFamily="34" charset="0"/>
              </a:rPr>
            </a:br>
            <a:r>
              <a:rPr lang="en-US" sz="5400" b="1" dirty="0" smtClean="0">
                <a:solidFill>
                  <a:schemeClr val="bg1"/>
                </a:solidFill>
                <a:effectLst>
                  <a:outerShdw blurRad="38100" dist="38100" dir="2700000" algn="tl">
                    <a:srgbClr val="000000"/>
                  </a:outerShdw>
                </a:effectLst>
                <a:latin typeface="Maiandra GD" pitchFamily="34" charset="0"/>
              </a:rPr>
              <a:t>ACROSS TIME &amp; CULTURE</a:t>
            </a:r>
            <a:r>
              <a:rPr lang="en-US" b="1" dirty="0" smtClean="0">
                <a:solidFill>
                  <a:schemeClr val="bg1"/>
                </a:solidFill>
                <a:effectLst>
                  <a:outerShdw blurRad="38100" dist="38100" dir="2700000" algn="tl">
                    <a:srgbClr val="000000"/>
                  </a:outerShdw>
                </a:effectLst>
                <a:latin typeface="Maiandra GD" pitchFamily="34" charset="0"/>
              </a:rPr>
              <a:t/>
            </a:r>
            <a:br>
              <a:rPr lang="en-US" b="1" dirty="0" smtClean="0">
                <a:solidFill>
                  <a:schemeClr val="bg1"/>
                </a:solidFill>
                <a:effectLst>
                  <a:outerShdw blurRad="38100" dist="38100" dir="2700000" algn="tl">
                    <a:srgbClr val="000000"/>
                  </a:outerShdw>
                </a:effectLst>
                <a:latin typeface="Maiandra GD" pitchFamily="34" charset="0"/>
              </a:rPr>
            </a:br>
            <a:r>
              <a:rPr lang="en-US" sz="4000" b="1" dirty="0" smtClean="0">
                <a:solidFill>
                  <a:srgbClr val="FF0000"/>
                </a:solidFill>
                <a:effectLst>
                  <a:outerShdw blurRad="38100" dist="38100" dir="2700000" algn="tl">
                    <a:srgbClr val="000000"/>
                  </a:outerShdw>
                </a:effectLst>
                <a:latin typeface="Maiandra GD" pitchFamily="34" charset="0"/>
              </a:rPr>
              <a:t>Differentiated Literacy                       in the Social Studies Classroom</a:t>
            </a:r>
          </a:p>
        </p:txBody>
      </p:sp>
      <p:sp>
        <p:nvSpPr>
          <p:cNvPr id="2051" name="Rectangle 3"/>
          <p:cNvSpPr>
            <a:spLocks noGrp="1" noChangeArrowheads="1"/>
          </p:cNvSpPr>
          <p:nvPr>
            <p:ph type="subTitle" idx="1"/>
          </p:nvPr>
        </p:nvSpPr>
        <p:spPr>
          <a:xfrm>
            <a:off x="1371600" y="4038600"/>
            <a:ext cx="6477000" cy="3124200"/>
          </a:xfrm>
        </p:spPr>
        <p:txBody>
          <a:bodyPr/>
          <a:lstStyle/>
          <a:p>
            <a:pPr eaLnBrk="1" hangingPunct="1">
              <a:lnSpc>
                <a:spcPct val="80000"/>
              </a:lnSpc>
            </a:pPr>
            <a:r>
              <a:rPr lang="en-US" sz="2800" b="1" dirty="0" smtClean="0">
                <a:solidFill>
                  <a:schemeClr val="tx1"/>
                </a:solidFill>
                <a:effectLst>
                  <a:outerShdw blurRad="38100" dist="38100" dir="2700000" algn="tl">
                    <a:srgbClr val="000000">
                      <a:alpha val="43137"/>
                    </a:srgbClr>
                  </a:outerShdw>
                </a:effectLst>
                <a:latin typeface="Maiandra GD" pitchFamily="34" charset="0"/>
              </a:rPr>
              <a:t>Roger S. Thomas</a:t>
            </a:r>
          </a:p>
          <a:p>
            <a:pPr eaLnBrk="1" hangingPunct="1">
              <a:lnSpc>
                <a:spcPct val="80000"/>
              </a:lnSpc>
            </a:pPr>
            <a:r>
              <a:rPr lang="en-US" sz="2800" b="1" dirty="0" smtClean="0">
                <a:solidFill>
                  <a:schemeClr val="tx1"/>
                </a:solidFill>
                <a:effectLst>
                  <a:outerShdw blurRad="38100" dist="38100" dir="2700000" algn="tl">
                    <a:srgbClr val="000000">
                      <a:alpha val="43137"/>
                    </a:srgbClr>
                  </a:outerShdw>
                </a:effectLst>
                <a:latin typeface="Maiandra GD" pitchFamily="34" charset="0"/>
              </a:rPr>
              <a:t>Resource Teacher</a:t>
            </a:r>
          </a:p>
          <a:p>
            <a:pPr eaLnBrk="1" hangingPunct="1">
              <a:lnSpc>
                <a:spcPct val="80000"/>
              </a:lnSpc>
            </a:pPr>
            <a:r>
              <a:rPr lang="en-US" sz="2800" b="1" dirty="0" smtClean="0">
                <a:solidFill>
                  <a:schemeClr val="tx1"/>
                </a:solidFill>
                <a:effectLst>
                  <a:outerShdw blurRad="38100" dist="38100" dir="2700000" algn="tl">
                    <a:srgbClr val="000000">
                      <a:alpha val="43137"/>
                    </a:srgbClr>
                  </a:outerShdw>
                </a:effectLst>
                <a:latin typeface="Maiandra GD" pitchFamily="34" charset="0"/>
              </a:rPr>
              <a:t>Cultural Studies Unit/Social Studies</a:t>
            </a:r>
          </a:p>
          <a:p>
            <a:pPr eaLnBrk="1" hangingPunct="1">
              <a:lnSpc>
                <a:spcPct val="80000"/>
              </a:lnSpc>
            </a:pPr>
            <a:r>
              <a:rPr lang="en-US" sz="2800" b="1" dirty="0" smtClean="0">
                <a:solidFill>
                  <a:schemeClr val="tx1"/>
                </a:solidFill>
                <a:effectLst>
                  <a:outerShdw blurRad="38100" dist="38100" dir="2700000" algn="tl">
                    <a:srgbClr val="000000">
                      <a:alpha val="43137"/>
                    </a:srgbClr>
                  </a:outerShdw>
                </a:effectLst>
                <a:latin typeface="Maiandra GD" pitchFamily="34" charset="0"/>
              </a:rPr>
              <a:t>JCPS </a:t>
            </a:r>
            <a:r>
              <a:rPr lang="en-US" sz="2800" b="1" dirty="0" err="1" smtClean="0">
                <a:solidFill>
                  <a:schemeClr val="tx1"/>
                </a:solidFill>
                <a:effectLst>
                  <a:outerShdw blurRad="38100" dist="38100" dir="2700000" algn="tl">
                    <a:srgbClr val="000000">
                      <a:alpha val="43137"/>
                    </a:srgbClr>
                  </a:outerShdw>
                </a:effectLst>
                <a:latin typeface="Maiandra GD" pitchFamily="34" charset="0"/>
              </a:rPr>
              <a:t>Gheens</a:t>
            </a:r>
            <a:r>
              <a:rPr lang="en-US" sz="2800" b="1" dirty="0" smtClean="0">
                <a:solidFill>
                  <a:schemeClr val="tx1"/>
                </a:solidFill>
                <a:effectLst>
                  <a:outerShdw blurRad="38100" dist="38100" dir="2700000" algn="tl">
                    <a:srgbClr val="000000">
                      <a:alpha val="43137"/>
                    </a:srgbClr>
                  </a:outerShdw>
                </a:effectLst>
                <a:latin typeface="Maiandra GD" pitchFamily="34" charset="0"/>
              </a:rPr>
              <a:t> Academy</a:t>
            </a:r>
          </a:p>
          <a:p>
            <a:pPr eaLnBrk="1" hangingPunct="1">
              <a:lnSpc>
                <a:spcPct val="80000"/>
              </a:lnSpc>
            </a:pPr>
            <a:r>
              <a:rPr lang="en-US" sz="2000" b="1" dirty="0" smtClean="0">
                <a:solidFill>
                  <a:schemeClr val="tx1"/>
                </a:solidFill>
                <a:effectLst>
                  <a:outerShdw blurRad="38100" dist="38100" dir="2700000" algn="tl">
                    <a:srgbClr val="000000">
                      <a:alpha val="43137"/>
                    </a:srgbClr>
                  </a:outerShdw>
                </a:effectLst>
                <a:latin typeface="Maiandra GD" pitchFamily="34" charset="0"/>
              </a:rPr>
              <a:t>roger.thomas@jefferson.kyschools.us</a:t>
            </a:r>
          </a:p>
          <a:p>
            <a:pPr eaLnBrk="1" hangingPunct="1">
              <a:lnSpc>
                <a:spcPct val="80000"/>
              </a:lnSpc>
            </a:pPr>
            <a:endParaRPr lang="en-US" sz="2000" b="1" dirty="0" smtClean="0">
              <a:latin typeface="Maiandra GD" pitchFamily="34" charset="0"/>
            </a:endParaRPr>
          </a:p>
          <a:p>
            <a:pPr eaLnBrk="1" hangingPunct="1">
              <a:lnSpc>
                <a:spcPct val="80000"/>
              </a:lnSpc>
            </a:pPr>
            <a:endParaRPr lang="en-US" sz="2400" dirty="0" smtClean="0"/>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2"/>
          <p:cNvSpPr txBox="1">
            <a:spLocks noChangeArrowheads="1"/>
          </p:cNvSpPr>
          <p:nvPr/>
        </p:nvSpPr>
        <p:spPr bwMode="auto">
          <a:xfrm>
            <a:off x="2286000" y="228600"/>
            <a:ext cx="4038600" cy="369332"/>
          </a:xfrm>
          <a:prstGeom prst="rect">
            <a:avLst/>
          </a:prstGeom>
          <a:solidFill>
            <a:schemeClr val="accent6">
              <a:lumMod val="40000"/>
              <a:lumOff val="60000"/>
            </a:schemeClr>
          </a:solidFill>
          <a:ln w="50800" cap="sq">
            <a:solidFill>
              <a:srgbClr val="003300"/>
            </a:solidFill>
            <a:miter lim="800000"/>
            <a:headEnd type="none" w="sm" len="sm"/>
            <a:tailEnd type="none" w="sm" len="sm"/>
          </a:ln>
        </p:spPr>
        <p:txBody>
          <a:bodyPr wrap="square">
            <a:spAutoFit/>
          </a:bodyPr>
          <a:lstStyle/>
          <a:p>
            <a:pPr algn="ctr">
              <a:spcBef>
                <a:spcPct val="50000"/>
              </a:spcBef>
            </a:pPr>
            <a:r>
              <a:rPr lang="en-US" b="1" dirty="0">
                <a:latin typeface="Century Gothic" pitchFamily="34" charset="0"/>
              </a:rPr>
              <a:t>Differentiation of Instruction</a:t>
            </a:r>
          </a:p>
        </p:txBody>
      </p:sp>
      <p:sp>
        <p:nvSpPr>
          <p:cNvPr id="17411" name="AutoShape 3"/>
          <p:cNvSpPr>
            <a:spLocks noChangeArrowheads="1"/>
          </p:cNvSpPr>
          <p:nvPr/>
        </p:nvSpPr>
        <p:spPr bwMode="auto">
          <a:xfrm>
            <a:off x="4267200" y="685800"/>
            <a:ext cx="152400" cy="228600"/>
          </a:xfrm>
          <a:prstGeom prst="downArrow">
            <a:avLst>
              <a:gd name="adj1" fmla="val 50000"/>
              <a:gd name="adj2" fmla="val 37500"/>
            </a:avLst>
          </a:prstGeom>
          <a:solidFill>
            <a:schemeClr val="accent1"/>
          </a:solidFill>
          <a:ln w="12700" cap="sq">
            <a:solidFill>
              <a:schemeClr val="tx1"/>
            </a:solidFill>
            <a:miter lim="800000"/>
            <a:headEnd type="none" w="sm" len="sm"/>
            <a:tailEnd type="none" w="sm" len="sm"/>
          </a:ln>
        </p:spPr>
        <p:txBody>
          <a:bodyPr wrap="none" anchor="ctr"/>
          <a:lstStyle/>
          <a:p>
            <a:endParaRPr lang="en-US">
              <a:latin typeface="Century Gothic" pitchFamily="34" charset="0"/>
            </a:endParaRPr>
          </a:p>
        </p:txBody>
      </p:sp>
      <p:sp>
        <p:nvSpPr>
          <p:cNvPr id="17412" name="Text Box 4"/>
          <p:cNvSpPr txBox="1">
            <a:spLocks noChangeArrowheads="1"/>
          </p:cNvSpPr>
          <p:nvPr/>
        </p:nvSpPr>
        <p:spPr bwMode="auto">
          <a:xfrm>
            <a:off x="1143000" y="838200"/>
            <a:ext cx="6629400" cy="366713"/>
          </a:xfrm>
          <a:prstGeom prst="rect">
            <a:avLst/>
          </a:prstGeom>
          <a:noFill/>
          <a:ln w="12700" cap="sq">
            <a:noFill/>
            <a:miter lim="800000"/>
            <a:headEnd type="none" w="sm" len="sm"/>
            <a:tailEnd type="none" w="sm" len="sm"/>
          </a:ln>
        </p:spPr>
        <p:txBody>
          <a:bodyPr>
            <a:spAutoFit/>
          </a:bodyPr>
          <a:lstStyle/>
          <a:p>
            <a:pPr>
              <a:spcBef>
                <a:spcPct val="50000"/>
              </a:spcBef>
            </a:pPr>
            <a:endParaRPr lang="en-US">
              <a:latin typeface="Century Gothic" pitchFamily="34" charset="0"/>
            </a:endParaRPr>
          </a:p>
        </p:txBody>
      </p:sp>
      <p:sp>
        <p:nvSpPr>
          <p:cNvPr id="17413" name="Text Box 5"/>
          <p:cNvSpPr txBox="1">
            <a:spLocks noChangeArrowheads="1"/>
          </p:cNvSpPr>
          <p:nvPr/>
        </p:nvSpPr>
        <p:spPr bwMode="auto">
          <a:xfrm>
            <a:off x="2590800" y="838200"/>
            <a:ext cx="3352800" cy="366713"/>
          </a:xfrm>
          <a:prstGeom prst="rect">
            <a:avLst/>
          </a:prstGeom>
          <a:noFill/>
          <a:ln w="12700" cap="sq">
            <a:noFill/>
            <a:miter lim="800000"/>
            <a:headEnd type="none" w="sm" len="sm"/>
            <a:tailEnd type="none" w="sm" len="sm"/>
          </a:ln>
        </p:spPr>
        <p:txBody>
          <a:bodyPr>
            <a:spAutoFit/>
          </a:bodyPr>
          <a:lstStyle/>
          <a:p>
            <a:pPr>
              <a:spcBef>
                <a:spcPct val="50000"/>
              </a:spcBef>
            </a:pPr>
            <a:endParaRPr lang="en-US">
              <a:latin typeface="Century Gothic" pitchFamily="34" charset="0"/>
            </a:endParaRPr>
          </a:p>
        </p:txBody>
      </p:sp>
      <p:sp>
        <p:nvSpPr>
          <p:cNvPr id="17414" name="Text Box 6"/>
          <p:cNvSpPr txBox="1">
            <a:spLocks noChangeArrowheads="1"/>
          </p:cNvSpPr>
          <p:nvPr/>
        </p:nvSpPr>
        <p:spPr bwMode="auto">
          <a:xfrm>
            <a:off x="1371600" y="914400"/>
            <a:ext cx="6172200" cy="349250"/>
          </a:xfrm>
          <a:prstGeom prst="rect">
            <a:avLst/>
          </a:prstGeom>
          <a:solidFill>
            <a:srgbClr val="FFFF00"/>
          </a:solidFill>
          <a:ln w="12700" cap="sq">
            <a:solidFill>
              <a:schemeClr val="tx1"/>
            </a:solidFill>
            <a:miter lim="800000"/>
            <a:headEnd type="none" w="sm" len="sm"/>
            <a:tailEnd type="none" w="sm" len="sm"/>
          </a:ln>
        </p:spPr>
        <p:txBody>
          <a:bodyPr>
            <a:spAutoFit/>
          </a:bodyPr>
          <a:lstStyle/>
          <a:p>
            <a:pPr algn="ctr">
              <a:spcBef>
                <a:spcPct val="50000"/>
              </a:spcBef>
            </a:pPr>
            <a:r>
              <a:rPr lang="en-US" sz="1600" b="1" dirty="0">
                <a:latin typeface="Century Gothic" pitchFamily="34" charset="0"/>
              </a:rPr>
              <a:t>Guided by general principles of differentiation</a:t>
            </a:r>
          </a:p>
        </p:txBody>
      </p:sp>
      <p:sp>
        <p:nvSpPr>
          <p:cNvPr id="17415" name="AutoShape 7"/>
          <p:cNvSpPr>
            <a:spLocks noChangeArrowheads="1"/>
          </p:cNvSpPr>
          <p:nvPr/>
        </p:nvSpPr>
        <p:spPr bwMode="auto">
          <a:xfrm>
            <a:off x="1371600" y="1295400"/>
            <a:ext cx="152400" cy="304800"/>
          </a:xfrm>
          <a:prstGeom prst="downArrow">
            <a:avLst>
              <a:gd name="adj1" fmla="val 50000"/>
              <a:gd name="adj2" fmla="val 50000"/>
            </a:avLst>
          </a:prstGeom>
          <a:solidFill>
            <a:schemeClr val="accent1"/>
          </a:solidFill>
          <a:ln w="12700" cap="sq">
            <a:solidFill>
              <a:schemeClr val="tx1"/>
            </a:solidFill>
            <a:miter lim="800000"/>
            <a:headEnd type="none" w="sm" len="sm"/>
            <a:tailEnd type="none" w="sm" len="sm"/>
          </a:ln>
        </p:spPr>
        <p:txBody>
          <a:bodyPr wrap="none" anchor="ctr"/>
          <a:lstStyle/>
          <a:p>
            <a:endParaRPr lang="en-US">
              <a:latin typeface="Century Gothic" pitchFamily="34" charset="0"/>
            </a:endParaRPr>
          </a:p>
        </p:txBody>
      </p:sp>
      <p:sp>
        <p:nvSpPr>
          <p:cNvPr id="17416" name="AutoShape 8"/>
          <p:cNvSpPr>
            <a:spLocks noChangeArrowheads="1"/>
          </p:cNvSpPr>
          <p:nvPr/>
        </p:nvSpPr>
        <p:spPr bwMode="auto">
          <a:xfrm>
            <a:off x="7391400" y="1295400"/>
            <a:ext cx="152400" cy="304800"/>
          </a:xfrm>
          <a:prstGeom prst="downArrow">
            <a:avLst>
              <a:gd name="adj1" fmla="val 50000"/>
              <a:gd name="adj2" fmla="val 50000"/>
            </a:avLst>
          </a:prstGeom>
          <a:solidFill>
            <a:schemeClr val="accent1"/>
          </a:solidFill>
          <a:ln w="12700" cap="sq">
            <a:solidFill>
              <a:schemeClr val="tx1"/>
            </a:solidFill>
            <a:miter lim="800000"/>
            <a:headEnd type="none" w="sm" len="sm"/>
            <a:tailEnd type="none" w="sm" len="sm"/>
          </a:ln>
        </p:spPr>
        <p:txBody>
          <a:bodyPr wrap="none" anchor="ctr"/>
          <a:lstStyle/>
          <a:p>
            <a:endParaRPr lang="en-US">
              <a:latin typeface="Century Gothic" pitchFamily="34" charset="0"/>
            </a:endParaRPr>
          </a:p>
        </p:txBody>
      </p:sp>
      <p:sp>
        <p:nvSpPr>
          <p:cNvPr id="17417" name="AutoShape 9"/>
          <p:cNvSpPr>
            <a:spLocks noChangeArrowheads="1"/>
          </p:cNvSpPr>
          <p:nvPr/>
        </p:nvSpPr>
        <p:spPr bwMode="auto">
          <a:xfrm>
            <a:off x="4267200" y="1295400"/>
            <a:ext cx="152400" cy="304800"/>
          </a:xfrm>
          <a:prstGeom prst="downArrow">
            <a:avLst>
              <a:gd name="adj1" fmla="val 50000"/>
              <a:gd name="adj2" fmla="val 50000"/>
            </a:avLst>
          </a:prstGeom>
          <a:solidFill>
            <a:schemeClr val="accent1"/>
          </a:solidFill>
          <a:ln w="12700" cap="sq">
            <a:solidFill>
              <a:schemeClr val="tx1"/>
            </a:solidFill>
            <a:miter lim="800000"/>
            <a:headEnd type="none" w="sm" len="sm"/>
            <a:tailEnd type="none" w="sm" len="sm"/>
          </a:ln>
        </p:spPr>
        <p:txBody>
          <a:bodyPr wrap="none" anchor="ctr"/>
          <a:lstStyle/>
          <a:p>
            <a:endParaRPr lang="en-US">
              <a:latin typeface="Century Gothic" pitchFamily="34" charset="0"/>
            </a:endParaRPr>
          </a:p>
        </p:txBody>
      </p:sp>
      <p:sp>
        <p:nvSpPr>
          <p:cNvPr id="17418" name="Oval 10"/>
          <p:cNvSpPr>
            <a:spLocks noChangeArrowheads="1"/>
          </p:cNvSpPr>
          <p:nvPr/>
        </p:nvSpPr>
        <p:spPr bwMode="auto">
          <a:xfrm>
            <a:off x="152400" y="1600200"/>
            <a:ext cx="2514600" cy="838200"/>
          </a:xfrm>
          <a:prstGeom prst="ellipse">
            <a:avLst/>
          </a:prstGeom>
          <a:solidFill>
            <a:srgbClr val="CCFF99"/>
          </a:solidFill>
          <a:ln w="50800" cap="sq">
            <a:solidFill>
              <a:schemeClr val="tx1"/>
            </a:solidFill>
            <a:round/>
            <a:headEnd type="none" w="sm" len="sm"/>
            <a:tailEnd type="none" w="sm" len="sm"/>
          </a:ln>
        </p:spPr>
        <p:txBody>
          <a:bodyPr wrap="none" anchor="ctr"/>
          <a:lstStyle/>
          <a:p>
            <a:pPr algn="ctr"/>
            <a:r>
              <a:rPr lang="en-US" sz="1600" b="1" dirty="0">
                <a:latin typeface="Century Gothic" pitchFamily="34" charset="0"/>
              </a:rPr>
              <a:t>Respectful task</a:t>
            </a:r>
          </a:p>
        </p:txBody>
      </p:sp>
      <p:sp>
        <p:nvSpPr>
          <p:cNvPr id="17419" name="Text Box 11"/>
          <p:cNvSpPr txBox="1">
            <a:spLocks noChangeArrowheads="1"/>
          </p:cNvSpPr>
          <p:nvPr/>
        </p:nvSpPr>
        <p:spPr bwMode="auto">
          <a:xfrm>
            <a:off x="2590800" y="2514600"/>
            <a:ext cx="3657600" cy="379413"/>
          </a:xfrm>
          <a:prstGeom prst="rect">
            <a:avLst/>
          </a:prstGeom>
          <a:solidFill>
            <a:srgbClr val="FFFF00"/>
          </a:solidFill>
          <a:ln w="12700" cap="sq">
            <a:solidFill>
              <a:schemeClr val="tx1"/>
            </a:solidFill>
            <a:miter lim="800000"/>
            <a:headEnd type="none" w="sm" len="sm"/>
            <a:tailEnd type="none" w="sm" len="sm"/>
          </a:ln>
        </p:spPr>
        <p:txBody>
          <a:bodyPr>
            <a:spAutoFit/>
          </a:bodyPr>
          <a:lstStyle/>
          <a:p>
            <a:pPr algn="ctr">
              <a:spcBef>
                <a:spcPct val="50000"/>
              </a:spcBef>
            </a:pPr>
            <a:r>
              <a:rPr lang="en-US" b="1" dirty="0">
                <a:latin typeface="Century Gothic" pitchFamily="34" charset="0"/>
              </a:rPr>
              <a:t>Teachers can differentiate</a:t>
            </a:r>
          </a:p>
        </p:txBody>
      </p:sp>
      <p:sp>
        <p:nvSpPr>
          <p:cNvPr id="17420" name="Line 12"/>
          <p:cNvSpPr>
            <a:spLocks noChangeShapeType="1"/>
          </p:cNvSpPr>
          <p:nvPr/>
        </p:nvSpPr>
        <p:spPr bwMode="auto">
          <a:xfrm>
            <a:off x="914400" y="2971800"/>
            <a:ext cx="7010400" cy="0"/>
          </a:xfrm>
          <a:prstGeom prst="line">
            <a:avLst/>
          </a:prstGeom>
          <a:noFill/>
          <a:ln w="50800" cap="sq">
            <a:solidFill>
              <a:schemeClr val="tx1"/>
            </a:solidFill>
            <a:round/>
            <a:headEnd type="none" w="sm" len="sm"/>
            <a:tailEnd type="none" w="sm" len="sm"/>
          </a:ln>
        </p:spPr>
        <p:txBody>
          <a:bodyPr wrap="none"/>
          <a:lstStyle/>
          <a:p>
            <a:endParaRPr lang="en-US">
              <a:latin typeface="Century Gothic" pitchFamily="34" charset="0"/>
            </a:endParaRPr>
          </a:p>
        </p:txBody>
      </p:sp>
      <p:sp>
        <p:nvSpPr>
          <p:cNvPr id="17421" name="Line 13"/>
          <p:cNvSpPr>
            <a:spLocks noChangeShapeType="1"/>
          </p:cNvSpPr>
          <p:nvPr/>
        </p:nvSpPr>
        <p:spPr bwMode="auto">
          <a:xfrm>
            <a:off x="914400" y="2971800"/>
            <a:ext cx="0" cy="381000"/>
          </a:xfrm>
          <a:prstGeom prst="line">
            <a:avLst/>
          </a:prstGeom>
          <a:noFill/>
          <a:ln w="38100" cap="sq">
            <a:solidFill>
              <a:schemeClr val="tx1"/>
            </a:solidFill>
            <a:round/>
            <a:headEnd type="none" w="sm" len="sm"/>
            <a:tailEnd type="none" w="sm" len="sm"/>
          </a:ln>
        </p:spPr>
        <p:txBody>
          <a:bodyPr wrap="none"/>
          <a:lstStyle/>
          <a:p>
            <a:endParaRPr lang="en-US">
              <a:latin typeface="Century Gothic" pitchFamily="34" charset="0"/>
            </a:endParaRPr>
          </a:p>
        </p:txBody>
      </p:sp>
      <p:sp>
        <p:nvSpPr>
          <p:cNvPr id="17422" name="Line 14"/>
          <p:cNvSpPr>
            <a:spLocks noChangeShapeType="1"/>
          </p:cNvSpPr>
          <p:nvPr/>
        </p:nvSpPr>
        <p:spPr bwMode="auto">
          <a:xfrm>
            <a:off x="4419600" y="2971800"/>
            <a:ext cx="0" cy="381000"/>
          </a:xfrm>
          <a:prstGeom prst="line">
            <a:avLst/>
          </a:prstGeom>
          <a:noFill/>
          <a:ln w="38100" cap="sq">
            <a:solidFill>
              <a:schemeClr val="tx1"/>
            </a:solidFill>
            <a:round/>
            <a:headEnd type="none" w="sm" len="sm"/>
            <a:tailEnd type="none" w="sm" len="sm"/>
          </a:ln>
        </p:spPr>
        <p:txBody>
          <a:bodyPr wrap="none"/>
          <a:lstStyle/>
          <a:p>
            <a:endParaRPr lang="en-US">
              <a:latin typeface="Century Gothic" pitchFamily="34" charset="0"/>
            </a:endParaRPr>
          </a:p>
        </p:txBody>
      </p:sp>
      <p:sp>
        <p:nvSpPr>
          <p:cNvPr id="17423" name="Line 15"/>
          <p:cNvSpPr>
            <a:spLocks noChangeShapeType="1"/>
          </p:cNvSpPr>
          <p:nvPr/>
        </p:nvSpPr>
        <p:spPr bwMode="auto">
          <a:xfrm>
            <a:off x="7924800" y="2971800"/>
            <a:ext cx="0" cy="381000"/>
          </a:xfrm>
          <a:prstGeom prst="line">
            <a:avLst/>
          </a:prstGeom>
          <a:noFill/>
          <a:ln w="38100" cap="sq">
            <a:solidFill>
              <a:schemeClr val="tx1"/>
            </a:solidFill>
            <a:round/>
            <a:headEnd type="none" w="sm" len="sm"/>
            <a:tailEnd type="none" w="sm" len="sm"/>
          </a:ln>
        </p:spPr>
        <p:txBody>
          <a:bodyPr wrap="none"/>
          <a:lstStyle/>
          <a:p>
            <a:endParaRPr lang="en-US">
              <a:latin typeface="Century Gothic" pitchFamily="34" charset="0"/>
            </a:endParaRPr>
          </a:p>
        </p:txBody>
      </p:sp>
      <p:sp>
        <p:nvSpPr>
          <p:cNvPr id="14352" name="Text Box 16"/>
          <p:cNvSpPr txBox="1">
            <a:spLocks noChangeArrowheads="1"/>
          </p:cNvSpPr>
          <p:nvPr/>
        </p:nvSpPr>
        <p:spPr bwMode="auto">
          <a:xfrm>
            <a:off x="304800" y="4114800"/>
            <a:ext cx="1447800" cy="366713"/>
          </a:xfrm>
          <a:prstGeom prst="rect">
            <a:avLst/>
          </a:prstGeom>
          <a:noFill/>
          <a:ln w="12700" cap="sq">
            <a:noFill/>
            <a:miter lim="800000"/>
            <a:headEnd type="none" w="sm" len="sm"/>
            <a:tailEnd type="none" w="sm" len="sm"/>
          </a:ln>
        </p:spPr>
        <p:txBody>
          <a:bodyPr>
            <a:spAutoFit/>
          </a:bodyPr>
          <a:lstStyle/>
          <a:p>
            <a:pPr>
              <a:spcBef>
                <a:spcPct val="50000"/>
              </a:spcBef>
            </a:pPr>
            <a:endParaRPr lang="en-US">
              <a:latin typeface="Century Gothic" pitchFamily="34" charset="0"/>
            </a:endParaRPr>
          </a:p>
        </p:txBody>
      </p:sp>
      <p:sp>
        <p:nvSpPr>
          <p:cNvPr id="17425" name="Rectangle 17"/>
          <p:cNvSpPr>
            <a:spLocks noChangeArrowheads="1"/>
          </p:cNvSpPr>
          <p:nvPr/>
        </p:nvSpPr>
        <p:spPr bwMode="auto">
          <a:xfrm>
            <a:off x="152400" y="3124200"/>
            <a:ext cx="1524000" cy="533400"/>
          </a:xfrm>
          <a:prstGeom prst="rect">
            <a:avLst/>
          </a:prstGeom>
          <a:solidFill>
            <a:schemeClr val="accent1"/>
          </a:solidFill>
          <a:ln w="38100" cap="sq">
            <a:solidFill>
              <a:schemeClr val="tx1"/>
            </a:solidFill>
            <a:miter lim="800000"/>
            <a:headEnd type="none" w="sm" len="sm"/>
            <a:tailEnd type="none" w="sm" len="sm"/>
          </a:ln>
        </p:spPr>
        <p:txBody>
          <a:bodyPr wrap="none" anchor="ctr"/>
          <a:lstStyle/>
          <a:p>
            <a:pPr algn="ctr"/>
            <a:r>
              <a:rPr lang="en-US" b="1">
                <a:latin typeface="Century Gothic" pitchFamily="34" charset="0"/>
              </a:rPr>
              <a:t>Content</a:t>
            </a:r>
          </a:p>
        </p:txBody>
      </p:sp>
      <p:sp>
        <p:nvSpPr>
          <p:cNvPr id="17426" name="Rectangle 18"/>
          <p:cNvSpPr>
            <a:spLocks noChangeArrowheads="1"/>
          </p:cNvSpPr>
          <p:nvPr/>
        </p:nvSpPr>
        <p:spPr bwMode="auto">
          <a:xfrm>
            <a:off x="3657600" y="3124200"/>
            <a:ext cx="1524000" cy="533400"/>
          </a:xfrm>
          <a:prstGeom prst="rect">
            <a:avLst/>
          </a:prstGeom>
          <a:solidFill>
            <a:schemeClr val="accent1"/>
          </a:solidFill>
          <a:ln w="38100" cap="sq">
            <a:solidFill>
              <a:schemeClr val="tx1"/>
            </a:solidFill>
            <a:miter lim="800000"/>
            <a:headEnd type="none" w="sm" len="sm"/>
            <a:tailEnd type="none" w="sm" len="sm"/>
          </a:ln>
        </p:spPr>
        <p:txBody>
          <a:bodyPr wrap="none" anchor="ctr"/>
          <a:lstStyle/>
          <a:p>
            <a:pPr algn="ctr"/>
            <a:r>
              <a:rPr lang="en-US" b="1">
                <a:latin typeface="Century Gothic" pitchFamily="34" charset="0"/>
              </a:rPr>
              <a:t>Process</a:t>
            </a:r>
          </a:p>
        </p:txBody>
      </p:sp>
      <p:sp>
        <p:nvSpPr>
          <p:cNvPr id="17427" name="Rectangle 19"/>
          <p:cNvSpPr>
            <a:spLocks noChangeArrowheads="1"/>
          </p:cNvSpPr>
          <p:nvPr/>
        </p:nvSpPr>
        <p:spPr bwMode="auto">
          <a:xfrm>
            <a:off x="7086600" y="3124200"/>
            <a:ext cx="1524000" cy="533400"/>
          </a:xfrm>
          <a:prstGeom prst="rect">
            <a:avLst/>
          </a:prstGeom>
          <a:solidFill>
            <a:schemeClr val="accent1"/>
          </a:solidFill>
          <a:ln w="38100" cap="sq">
            <a:solidFill>
              <a:schemeClr val="tx1"/>
            </a:solidFill>
            <a:miter lim="800000"/>
            <a:headEnd type="none" w="sm" len="sm"/>
            <a:tailEnd type="none" w="sm" len="sm"/>
          </a:ln>
        </p:spPr>
        <p:txBody>
          <a:bodyPr wrap="none" anchor="ctr"/>
          <a:lstStyle/>
          <a:p>
            <a:pPr algn="ctr"/>
            <a:r>
              <a:rPr lang="en-US" b="1">
                <a:latin typeface="Century Gothic" pitchFamily="34" charset="0"/>
              </a:rPr>
              <a:t>Product</a:t>
            </a:r>
          </a:p>
        </p:txBody>
      </p:sp>
      <p:sp>
        <p:nvSpPr>
          <p:cNvPr id="17428" name="Text Box 20"/>
          <p:cNvSpPr txBox="1">
            <a:spLocks noChangeArrowheads="1"/>
          </p:cNvSpPr>
          <p:nvPr/>
        </p:nvSpPr>
        <p:spPr bwMode="auto">
          <a:xfrm>
            <a:off x="1752600" y="3733800"/>
            <a:ext cx="5257800" cy="379413"/>
          </a:xfrm>
          <a:prstGeom prst="rect">
            <a:avLst/>
          </a:prstGeom>
          <a:solidFill>
            <a:srgbClr val="FFFF00"/>
          </a:solidFill>
          <a:ln w="12700" cap="sq">
            <a:solidFill>
              <a:schemeClr val="tx1"/>
            </a:solidFill>
            <a:miter lim="800000"/>
            <a:headEnd type="none" w="sm" len="sm"/>
            <a:tailEnd type="none" w="sm" len="sm"/>
          </a:ln>
        </p:spPr>
        <p:txBody>
          <a:bodyPr>
            <a:spAutoFit/>
          </a:bodyPr>
          <a:lstStyle/>
          <a:p>
            <a:pPr algn="ctr">
              <a:spcBef>
                <a:spcPct val="50000"/>
              </a:spcBef>
            </a:pPr>
            <a:r>
              <a:rPr lang="en-US" b="1" dirty="0">
                <a:latin typeface="Century Gothic" pitchFamily="34" charset="0"/>
              </a:rPr>
              <a:t>According to student’s characteristics</a:t>
            </a:r>
          </a:p>
        </p:txBody>
      </p:sp>
      <p:sp>
        <p:nvSpPr>
          <p:cNvPr id="17429" name="Line 21"/>
          <p:cNvSpPr>
            <a:spLocks noChangeShapeType="1"/>
          </p:cNvSpPr>
          <p:nvPr/>
        </p:nvSpPr>
        <p:spPr bwMode="auto">
          <a:xfrm>
            <a:off x="838200" y="4191000"/>
            <a:ext cx="7239000" cy="0"/>
          </a:xfrm>
          <a:prstGeom prst="line">
            <a:avLst/>
          </a:prstGeom>
          <a:noFill/>
          <a:ln w="50800" cap="sq">
            <a:solidFill>
              <a:schemeClr val="tx1"/>
            </a:solidFill>
            <a:round/>
            <a:headEnd type="none" w="sm" len="sm"/>
            <a:tailEnd type="none" w="sm" len="sm"/>
          </a:ln>
        </p:spPr>
        <p:txBody>
          <a:bodyPr wrap="none"/>
          <a:lstStyle/>
          <a:p>
            <a:endParaRPr lang="en-US">
              <a:latin typeface="Century Gothic" pitchFamily="34" charset="0"/>
            </a:endParaRPr>
          </a:p>
        </p:txBody>
      </p:sp>
      <p:sp>
        <p:nvSpPr>
          <p:cNvPr id="17430" name="Line 22"/>
          <p:cNvSpPr>
            <a:spLocks noChangeShapeType="1"/>
          </p:cNvSpPr>
          <p:nvPr/>
        </p:nvSpPr>
        <p:spPr bwMode="auto">
          <a:xfrm>
            <a:off x="838200" y="4191000"/>
            <a:ext cx="0" cy="381000"/>
          </a:xfrm>
          <a:prstGeom prst="line">
            <a:avLst/>
          </a:prstGeom>
          <a:noFill/>
          <a:ln w="50800" cap="sq">
            <a:solidFill>
              <a:schemeClr val="tx1"/>
            </a:solidFill>
            <a:round/>
            <a:headEnd type="none" w="sm" len="sm"/>
            <a:tailEnd type="none" w="sm" len="sm"/>
          </a:ln>
        </p:spPr>
        <p:txBody>
          <a:bodyPr wrap="none"/>
          <a:lstStyle/>
          <a:p>
            <a:endParaRPr lang="en-US">
              <a:latin typeface="Century Gothic" pitchFamily="34" charset="0"/>
            </a:endParaRPr>
          </a:p>
        </p:txBody>
      </p:sp>
      <p:sp>
        <p:nvSpPr>
          <p:cNvPr id="17431" name="Line 23"/>
          <p:cNvSpPr>
            <a:spLocks noChangeShapeType="1"/>
          </p:cNvSpPr>
          <p:nvPr/>
        </p:nvSpPr>
        <p:spPr bwMode="auto">
          <a:xfrm>
            <a:off x="4495800" y="4191000"/>
            <a:ext cx="0" cy="381000"/>
          </a:xfrm>
          <a:prstGeom prst="line">
            <a:avLst/>
          </a:prstGeom>
          <a:noFill/>
          <a:ln w="50800" cap="sq">
            <a:solidFill>
              <a:schemeClr val="tx1"/>
            </a:solidFill>
            <a:round/>
            <a:headEnd type="none" w="sm" len="sm"/>
            <a:tailEnd type="none" w="sm" len="sm"/>
          </a:ln>
        </p:spPr>
        <p:txBody>
          <a:bodyPr wrap="none"/>
          <a:lstStyle/>
          <a:p>
            <a:endParaRPr lang="en-US">
              <a:latin typeface="Century Gothic" pitchFamily="34" charset="0"/>
            </a:endParaRPr>
          </a:p>
        </p:txBody>
      </p:sp>
      <p:sp>
        <p:nvSpPr>
          <p:cNvPr id="17432" name="Line 24"/>
          <p:cNvSpPr>
            <a:spLocks noChangeShapeType="1"/>
          </p:cNvSpPr>
          <p:nvPr/>
        </p:nvSpPr>
        <p:spPr bwMode="auto">
          <a:xfrm>
            <a:off x="8077200" y="4191000"/>
            <a:ext cx="0" cy="381000"/>
          </a:xfrm>
          <a:prstGeom prst="line">
            <a:avLst/>
          </a:prstGeom>
          <a:noFill/>
          <a:ln w="50800" cap="sq">
            <a:solidFill>
              <a:schemeClr val="tx1"/>
            </a:solidFill>
            <a:round/>
            <a:headEnd type="none" w="sm" len="sm"/>
            <a:tailEnd type="none" w="sm" len="sm"/>
          </a:ln>
        </p:spPr>
        <p:txBody>
          <a:bodyPr wrap="none"/>
          <a:lstStyle/>
          <a:p>
            <a:endParaRPr lang="en-US">
              <a:latin typeface="Century Gothic" pitchFamily="34" charset="0"/>
            </a:endParaRPr>
          </a:p>
        </p:txBody>
      </p:sp>
      <p:sp>
        <p:nvSpPr>
          <p:cNvPr id="17433" name="Rectangle 25"/>
          <p:cNvSpPr>
            <a:spLocks noChangeArrowheads="1"/>
          </p:cNvSpPr>
          <p:nvPr/>
        </p:nvSpPr>
        <p:spPr bwMode="auto">
          <a:xfrm>
            <a:off x="152400" y="4267200"/>
            <a:ext cx="1524000" cy="533400"/>
          </a:xfrm>
          <a:prstGeom prst="rect">
            <a:avLst/>
          </a:prstGeom>
          <a:solidFill>
            <a:schemeClr val="accent4">
              <a:lumMod val="60000"/>
              <a:lumOff val="40000"/>
            </a:schemeClr>
          </a:solidFill>
          <a:ln w="38100" cap="sq">
            <a:solidFill>
              <a:schemeClr val="tx1"/>
            </a:solidFill>
            <a:miter lim="800000"/>
            <a:headEnd type="none" w="sm" len="sm"/>
            <a:tailEnd type="none" w="sm" len="sm"/>
          </a:ln>
        </p:spPr>
        <p:txBody>
          <a:bodyPr wrap="none" anchor="ctr"/>
          <a:lstStyle/>
          <a:p>
            <a:pPr algn="ctr"/>
            <a:r>
              <a:rPr lang="en-US" b="1">
                <a:latin typeface="Century Gothic" pitchFamily="34" charset="0"/>
              </a:rPr>
              <a:t>Readiness</a:t>
            </a:r>
          </a:p>
        </p:txBody>
      </p:sp>
      <p:sp>
        <p:nvSpPr>
          <p:cNvPr id="17434" name="Rectangle 26"/>
          <p:cNvSpPr>
            <a:spLocks noChangeArrowheads="1"/>
          </p:cNvSpPr>
          <p:nvPr/>
        </p:nvSpPr>
        <p:spPr bwMode="auto">
          <a:xfrm>
            <a:off x="3733800" y="4343400"/>
            <a:ext cx="1524000" cy="533400"/>
          </a:xfrm>
          <a:prstGeom prst="rect">
            <a:avLst/>
          </a:prstGeom>
          <a:solidFill>
            <a:schemeClr val="accent4">
              <a:lumMod val="60000"/>
              <a:lumOff val="40000"/>
            </a:schemeClr>
          </a:solidFill>
          <a:ln w="38100" cap="sq">
            <a:solidFill>
              <a:schemeClr val="tx1"/>
            </a:solidFill>
            <a:miter lim="800000"/>
            <a:headEnd type="none" w="sm" len="sm"/>
            <a:tailEnd type="none" w="sm" len="sm"/>
          </a:ln>
        </p:spPr>
        <p:txBody>
          <a:bodyPr wrap="none" anchor="ctr"/>
          <a:lstStyle/>
          <a:p>
            <a:pPr algn="ctr"/>
            <a:r>
              <a:rPr lang="en-US" b="1">
                <a:latin typeface="Century Gothic" pitchFamily="34" charset="0"/>
              </a:rPr>
              <a:t>Interests</a:t>
            </a:r>
          </a:p>
        </p:txBody>
      </p:sp>
      <p:sp>
        <p:nvSpPr>
          <p:cNvPr id="17435" name="Rectangle 27"/>
          <p:cNvSpPr>
            <a:spLocks noChangeArrowheads="1"/>
          </p:cNvSpPr>
          <p:nvPr/>
        </p:nvSpPr>
        <p:spPr bwMode="auto">
          <a:xfrm>
            <a:off x="7162800" y="4343400"/>
            <a:ext cx="1524000" cy="533400"/>
          </a:xfrm>
          <a:prstGeom prst="rect">
            <a:avLst/>
          </a:prstGeom>
          <a:solidFill>
            <a:schemeClr val="accent4">
              <a:lumMod val="60000"/>
              <a:lumOff val="40000"/>
            </a:schemeClr>
          </a:solidFill>
          <a:ln w="38100" cap="sq">
            <a:solidFill>
              <a:schemeClr val="tx1"/>
            </a:solidFill>
            <a:miter lim="800000"/>
            <a:headEnd type="none" w="sm" len="sm"/>
            <a:tailEnd type="none" w="sm" len="sm"/>
          </a:ln>
        </p:spPr>
        <p:txBody>
          <a:bodyPr wrap="none" anchor="ctr"/>
          <a:lstStyle/>
          <a:p>
            <a:pPr algn="ctr"/>
            <a:r>
              <a:rPr lang="en-US" b="1" dirty="0">
                <a:latin typeface="Century Gothic" pitchFamily="34" charset="0"/>
              </a:rPr>
              <a:t>Learning </a:t>
            </a:r>
          </a:p>
          <a:p>
            <a:pPr algn="ctr"/>
            <a:r>
              <a:rPr lang="en-US" b="1" dirty="0">
                <a:latin typeface="Century Gothic" pitchFamily="34" charset="0"/>
              </a:rPr>
              <a:t>Profile</a:t>
            </a:r>
          </a:p>
        </p:txBody>
      </p:sp>
      <p:sp>
        <p:nvSpPr>
          <p:cNvPr id="17436" name="Text Box 28"/>
          <p:cNvSpPr txBox="1">
            <a:spLocks noChangeArrowheads="1"/>
          </p:cNvSpPr>
          <p:nvPr/>
        </p:nvSpPr>
        <p:spPr bwMode="auto">
          <a:xfrm>
            <a:off x="762000" y="6248400"/>
            <a:ext cx="7467600" cy="366713"/>
          </a:xfrm>
          <a:prstGeom prst="rect">
            <a:avLst/>
          </a:prstGeom>
          <a:noFill/>
          <a:ln w="12700" cap="sq">
            <a:noFill/>
            <a:miter lim="800000"/>
            <a:headEnd type="none" w="sm" len="sm"/>
            <a:tailEnd type="none" w="sm" len="sm"/>
          </a:ln>
        </p:spPr>
        <p:txBody>
          <a:bodyPr>
            <a:spAutoFit/>
          </a:bodyPr>
          <a:lstStyle/>
          <a:p>
            <a:pPr>
              <a:spcBef>
                <a:spcPct val="50000"/>
              </a:spcBef>
            </a:pPr>
            <a:endParaRPr lang="en-US">
              <a:latin typeface="Century Gothic" pitchFamily="34" charset="0"/>
            </a:endParaRPr>
          </a:p>
        </p:txBody>
      </p:sp>
      <p:sp>
        <p:nvSpPr>
          <p:cNvPr id="17437" name="Text Box 29"/>
          <p:cNvSpPr txBox="1">
            <a:spLocks noChangeArrowheads="1"/>
          </p:cNvSpPr>
          <p:nvPr/>
        </p:nvSpPr>
        <p:spPr bwMode="auto">
          <a:xfrm>
            <a:off x="381000" y="4953000"/>
            <a:ext cx="8458200" cy="366713"/>
          </a:xfrm>
          <a:prstGeom prst="rect">
            <a:avLst/>
          </a:prstGeom>
          <a:solidFill>
            <a:srgbClr val="FFFF00"/>
          </a:solidFill>
          <a:ln w="12700" cap="sq">
            <a:solidFill>
              <a:schemeClr val="tx1"/>
            </a:solidFill>
            <a:miter lim="800000"/>
            <a:headEnd type="none" w="sm" len="sm"/>
            <a:tailEnd type="none" w="sm" len="sm"/>
          </a:ln>
        </p:spPr>
        <p:txBody>
          <a:bodyPr>
            <a:spAutoFit/>
          </a:bodyPr>
          <a:lstStyle/>
          <a:p>
            <a:pPr>
              <a:spcBef>
                <a:spcPct val="50000"/>
              </a:spcBef>
            </a:pPr>
            <a:r>
              <a:rPr lang="en-US" b="1" dirty="0">
                <a:latin typeface="Century Gothic" pitchFamily="34" charset="0"/>
              </a:rPr>
              <a:t>Through a range of instructional and management strategies such as:</a:t>
            </a:r>
          </a:p>
        </p:txBody>
      </p:sp>
      <p:sp>
        <p:nvSpPr>
          <p:cNvPr id="17438" name="Oval 30"/>
          <p:cNvSpPr>
            <a:spLocks noChangeArrowheads="1"/>
          </p:cNvSpPr>
          <p:nvPr/>
        </p:nvSpPr>
        <p:spPr bwMode="auto">
          <a:xfrm>
            <a:off x="2819400" y="1600200"/>
            <a:ext cx="3048000" cy="838200"/>
          </a:xfrm>
          <a:prstGeom prst="ellipse">
            <a:avLst/>
          </a:prstGeom>
          <a:solidFill>
            <a:srgbClr val="CCFF99"/>
          </a:solidFill>
          <a:ln w="50800" cap="sq">
            <a:solidFill>
              <a:schemeClr val="tx1"/>
            </a:solidFill>
            <a:round/>
            <a:headEnd type="none" w="sm" len="sm"/>
            <a:tailEnd type="none" w="sm" len="sm"/>
          </a:ln>
        </p:spPr>
        <p:txBody>
          <a:bodyPr wrap="none" anchor="ctr"/>
          <a:lstStyle/>
          <a:p>
            <a:pPr algn="ctr"/>
            <a:r>
              <a:rPr lang="en-US" sz="1600" b="1" dirty="0">
                <a:latin typeface="Century Gothic" pitchFamily="34" charset="0"/>
              </a:rPr>
              <a:t>Flexible grouping</a:t>
            </a:r>
          </a:p>
        </p:txBody>
      </p:sp>
      <p:sp>
        <p:nvSpPr>
          <p:cNvPr id="17439" name="Oval 31"/>
          <p:cNvSpPr>
            <a:spLocks noChangeArrowheads="1"/>
          </p:cNvSpPr>
          <p:nvPr/>
        </p:nvSpPr>
        <p:spPr bwMode="auto">
          <a:xfrm>
            <a:off x="6019800" y="1600200"/>
            <a:ext cx="2971800" cy="914400"/>
          </a:xfrm>
          <a:prstGeom prst="ellipse">
            <a:avLst/>
          </a:prstGeom>
          <a:solidFill>
            <a:srgbClr val="CCFF99"/>
          </a:solidFill>
          <a:ln w="50800" cap="sq">
            <a:solidFill>
              <a:schemeClr val="tx1"/>
            </a:solidFill>
            <a:round/>
            <a:headEnd type="none" w="sm" len="sm"/>
            <a:tailEnd type="none" w="sm" len="sm"/>
          </a:ln>
        </p:spPr>
        <p:txBody>
          <a:bodyPr wrap="none" anchor="ctr"/>
          <a:lstStyle/>
          <a:p>
            <a:pPr algn="ctr"/>
            <a:r>
              <a:rPr lang="en-US" sz="1600" b="1" dirty="0">
                <a:latin typeface="Century Gothic" pitchFamily="34" charset="0"/>
              </a:rPr>
              <a:t>Formative assessment/</a:t>
            </a:r>
          </a:p>
          <a:p>
            <a:pPr algn="ctr"/>
            <a:r>
              <a:rPr lang="en-US" sz="1600" b="1" dirty="0">
                <a:latin typeface="Century Gothic" pitchFamily="34" charset="0"/>
              </a:rPr>
              <a:t>adjustment</a:t>
            </a:r>
          </a:p>
        </p:txBody>
      </p:sp>
      <p:sp>
        <p:nvSpPr>
          <p:cNvPr id="17440" name="Text Box 32"/>
          <p:cNvSpPr txBox="1">
            <a:spLocks noChangeArrowheads="1"/>
          </p:cNvSpPr>
          <p:nvPr/>
        </p:nvSpPr>
        <p:spPr bwMode="auto">
          <a:xfrm>
            <a:off x="228600" y="5257800"/>
            <a:ext cx="8686800" cy="366713"/>
          </a:xfrm>
          <a:prstGeom prst="rect">
            <a:avLst/>
          </a:prstGeom>
          <a:noFill/>
          <a:ln w="12700" cap="sq">
            <a:noFill/>
            <a:miter lim="800000"/>
            <a:headEnd type="none" w="sm" len="sm"/>
            <a:tailEnd type="none" w="sm" len="sm"/>
          </a:ln>
        </p:spPr>
        <p:txBody>
          <a:bodyPr>
            <a:spAutoFit/>
          </a:bodyPr>
          <a:lstStyle/>
          <a:p>
            <a:pPr>
              <a:spcBef>
                <a:spcPct val="50000"/>
              </a:spcBef>
            </a:pPr>
            <a:endParaRPr lang="en-US">
              <a:latin typeface="Century Gothic" pitchFamily="34" charset="0"/>
            </a:endParaRPr>
          </a:p>
        </p:txBody>
      </p:sp>
      <p:sp>
        <p:nvSpPr>
          <p:cNvPr id="17441" name="Text Box 33"/>
          <p:cNvSpPr txBox="1">
            <a:spLocks noChangeArrowheads="1"/>
          </p:cNvSpPr>
          <p:nvPr/>
        </p:nvSpPr>
        <p:spPr bwMode="auto">
          <a:xfrm>
            <a:off x="76200" y="5384494"/>
            <a:ext cx="8915400" cy="1397306"/>
          </a:xfrm>
          <a:prstGeom prst="rect">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path path="circle">
              <a:fillToRect l="50000" t="50000" r="50000" b="50000"/>
            </a:path>
            <a:tileRect/>
          </a:gradFill>
          <a:ln w="25400" cap="sq">
            <a:solidFill>
              <a:schemeClr val="tx1"/>
            </a:solidFill>
            <a:miter lim="800000"/>
            <a:headEnd type="none" w="sm" len="sm"/>
            <a:tailEnd type="none" w="sm" len="sm"/>
          </a:ln>
        </p:spPr>
        <p:txBody>
          <a:bodyPr wrap="square">
            <a:spAutoFit/>
          </a:bodyPr>
          <a:lstStyle/>
          <a:p>
            <a:pPr>
              <a:lnSpc>
                <a:spcPct val="30000"/>
              </a:lnSpc>
              <a:spcBef>
                <a:spcPct val="50000"/>
              </a:spcBef>
            </a:pPr>
            <a:endParaRPr lang="en-US" sz="1600" b="1" dirty="0">
              <a:solidFill>
                <a:schemeClr val="bg1"/>
              </a:solidFill>
              <a:effectLst>
                <a:outerShdw blurRad="38100" dist="38100" dir="2700000" algn="tl">
                  <a:srgbClr val="000000">
                    <a:alpha val="43137"/>
                  </a:srgbClr>
                </a:outerShdw>
              </a:effectLst>
              <a:latin typeface="Comic Sans MS" pitchFamily="66" charset="0"/>
            </a:endParaRPr>
          </a:p>
          <a:p>
            <a:pPr>
              <a:lnSpc>
                <a:spcPct val="50000"/>
              </a:lnSpc>
              <a:spcBef>
                <a:spcPct val="50000"/>
              </a:spcBef>
            </a:pPr>
            <a:r>
              <a:rPr lang="en-US" sz="1600" b="1" dirty="0">
                <a:solidFill>
                  <a:schemeClr val="bg1"/>
                </a:solidFill>
                <a:effectLst>
                  <a:outerShdw blurRad="38100" dist="38100" dir="2700000" algn="tl">
                    <a:srgbClr val="000000">
                      <a:alpha val="43137"/>
                    </a:srgbClr>
                  </a:outerShdw>
                </a:effectLst>
                <a:latin typeface="Comic Sans MS" pitchFamily="66" charset="0"/>
              </a:rPr>
              <a:t>Multiple Intelligences    Jigsaw                    </a:t>
            </a:r>
            <a:r>
              <a:rPr lang="en-US" sz="1600" b="1" dirty="0" smtClean="0">
                <a:solidFill>
                  <a:schemeClr val="bg1"/>
                </a:solidFill>
                <a:effectLst>
                  <a:outerShdw blurRad="38100" dist="38100" dir="2700000" algn="tl">
                    <a:srgbClr val="000000">
                      <a:alpha val="43137"/>
                    </a:srgbClr>
                  </a:outerShdw>
                </a:effectLst>
                <a:latin typeface="Comic Sans MS" pitchFamily="66" charset="0"/>
              </a:rPr>
              <a:t>Literature </a:t>
            </a:r>
            <a:r>
              <a:rPr lang="en-US" sz="1600" b="1" dirty="0">
                <a:solidFill>
                  <a:schemeClr val="bg1"/>
                </a:solidFill>
                <a:effectLst>
                  <a:outerShdw blurRad="38100" dist="38100" dir="2700000" algn="tl">
                    <a:srgbClr val="000000">
                      <a:alpha val="43137"/>
                    </a:srgbClr>
                  </a:outerShdw>
                </a:effectLst>
                <a:latin typeface="Comic Sans MS" pitchFamily="66" charset="0"/>
              </a:rPr>
              <a:t>Circles  </a:t>
            </a:r>
            <a:r>
              <a:rPr lang="en-US" sz="1600" b="1" dirty="0" smtClean="0">
                <a:solidFill>
                  <a:schemeClr val="bg1"/>
                </a:solidFill>
                <a:effectLst>
                  <a:outerShdw blurRad="38100" dist="38100" dir="2700000" algn="tl">
                    <a:srgbClr val="000000">
                      <a:alpha val="43137"/>
                    </a:srgbClr>
                  </a:outerShdw>
                </a:effectLst>
                <a:latin typeface="Comic Sans MS" pitchFamily="66" charset="0"/>
              </a:rPr>
              <a:t>      Simulations</a:t>
            </a:r>
            <a:endParaRPr lang="en-US" sz="1600" b="1" dirty="0">
              <a:solidFill>
                <a:schemeClr val="bg1"/>
              </a:solidFill>
              <a:effectLst>
                <a:outerShdw blurRad="38100" dist="38100" dir="2700000" algn="tl">
                  <a:srgbClr val="000000">
                    <a:alpha val="43137"/>
                  </a:srgbClr>
                </a:outerShdw>
              </a:effectLst>
              <a:latin typeface="Comic Sans MS" pitchFamily="66" charset="0"/>
            </a:endParaRPr>
          </a:p>
          <a:p>
            <a:pPr>
              <a:lnSpc>
                <a:spcPct val="50000"/>
              </a:lnSpc>
              <a:spcBef>
                <a:spcPct val="50000"/>
              </a:spcBef>
            </a:pPr>
            <a:r>
              <a:rPr lang="en-US" sz="1600" b="1" dirty="0">
                <a:solidFill>
                  <a:schemeClr val="bg1"/>
                </a:solidFill>
                <a:effectLst>
                  <a:outerShdw blurRad="38100" dist="38100" dir="2700000" algn="tl">
                    <a:srgbClr val="000000">
                      <a:alpha val="43137"/>
                    </a:srgbClr>
                  </a:outerShdw>
                </a:effectLst>
                <a:latin typeface="Comic Sans MS" pitchFamily="66" charset="0"/>
              </a:rPr>
              <a:t>Taped Materials         </a:t>
            </a:r>
            <a:r>
              <a:rPr lang="en-US" sz="1600" b="1" dirty="0" smtClean="0">
                <a:solidFill>
                  <a:schemeClr val="bg1"/>
                </a:solidFill>
                <a:effectLst>
                  <a:outerShdw blurRad="38100" dist="38100" dir="2700000" algn="tl">
                    <a:srgbClr val="000000">
                      <a:alpha val="43137"/>
                    </a:srgbClr>
                  </a:outerShdw>
                </a:effectLst>
                <a:latin typeface="Comic Sans MS" pitchFamily="66" charset="0"/>
              </a:rPr>
              <a:t> </a:t>
            </a:r>
            <a:r>
              <a:rPr lang="en-US" sz="1600" b="1" dirty="0">
                <a:solidFill>
                  <a:schemeClr val="bg1"/>
                </a:solidFill>
                <a:effectLst>
                  <a:outerShdw blurRad="38100" dist="38100" dir="2700000" algn="tl">
                    <a:srgbClr val="000000">
                      <a:alpha val="43137"/>
                    </a:srgbClr>
                  </a:outerShdw>
                </a:effectLst>
                <a:latin typeface="Comic Sans MS" pitchFamily="66" charset="0"/>
              </a:rPr>
              <a:t>Learning contracts      </a:t>
            </a:r>
            <a:r>
              <a:rPr lang="en-US" sz="1600" b="1" dirty="0" smtClean="0">
                <a:solidFill>
                  <a:schemeClr val="bg1"/>
                </a:solidFill>
                <a:effectLst>
                  <a:outerShdw blurRad="38100" dist="38100" dir="2700000" algn="tl">
                    <a:srgbClr val="000000">
                      <a:alpha val="43137"/>
                    </a:srgbClr>
                  </a:outerShdw>
                </a:effectLst>
                <a:latin typeface="Comic Sans MS" pitchFamily="66" charset="0"/>
              </a:rPr>
              <a:t>Choice </a:t>
            </a:r>
            <a:r>
              <a:rPr lang="en-US" sz="1600" b="1" dirty="0">
                <a:solidFill>
                  <a:schemeClr val="bg1"/>
                </a:solidFill>
                <a:effectLst>
                  <a:outerShdw blurRad="38100" dist="38100" dir="2700000" algn="tl">
                    <a:srgbClr val="000000">
                      <a:alpha val="43137"/>
                    </a:srgbClr>
                  </a:outerShdw>
                </a:effectLst>
                <a:latin typeface="Comic Sans MS" pitchFamily="66" charset="0"/>
              </a:rPr>
              <a:t>Boards       </a:t>
            </a:r>
            <a:r>
              <a:rPr lang="en-US" sz="1600" b="1" dirty="0" smtClean="0">
                <a:solidFill>
                  <a:schemeClr val="bg1"/>
                </a:solidFill>
                <a:effectLst>
                  <a:outerShdw blurRad="38100" dist="38100" dir="2700000" algn="tl">
                    <a:srgbClr val="000000">
                      <a:alpha val="43137"/>
                    </a:srgbClr>
                  </a:outerShdw>
                </a:effectLst>
                <a:latin typeface="Comic Sans MS" pitchFamily="66" charset="0"/>
              </a:rPr>
              <a:t>      Cubing</a:t>
            </a:r>
            <a:endParaRPr lang="en-US" sz="1600" b="1" dirty="0">
              <a:solidFill>
                <a:schemeClr val="bg1"/>
              </a:solidFill>
              <a:effectLst>
                <a:outerShdw blurRad="38100" dist="38100" dir="2700000" algn="tl">
                  <a:srgbClr val="000000">
                    <a:alpha val="43137"/>
                  </a:srgbClr>
                </a:outerShdw>
              </a:effectLst>
              <a:latin typeface="Comic Sans MS" pitchFamily="66" charset="0"/>
            </a:endParaRPr>
          </a:p>
          <a:p>
            <a:pPr>
              <a:lnSpc>
                <a:spcPct val="50000"/>
              </a:lnSpc>
              <a:spcBef>
                <a:spcPct val="50000"/>
              </a:spcBef>
            </a:pPr>
            <a:r>
              <a:rPr lang="en-US" sz="1600" b="1" dirty="0">
                <a:solidFill>
                  <a:schemeClr val="bg1"/>
                </a:solidFill>
                <a:effectLst>
                  <a:outerShdw blurRad="38100" dist="38100" dir="2700000" algn="tl">
                    <a:srgbClr val="000000">
                      <a:alpha val="43137"/>
                    </a:srgbClr>
                  </a:outerShdw>
                </a:effectLst>
                <a:latin typeface="Comic Sans MS" pitchFamily="66" charset="0"/>
              </a:rPr>
              <a:t>RAFT </a:t>
            </a:r>
            <a:r>
              <a:rPr lang="en-US" sz="800" b="1" dirty="0" smtClean="0">
                <a:solidFill>
                  <a:schemeClr val="bg1"/>
                </a:solidFill>
                <a:effectLst>
                  <a:outerShdw blurRad="38100" dist="38100" dir="2700000" algn="tl">
                    <a:srgbClr val="000000">
                      <a:alpha val="43137"/>
                    </a:srgbClr>
                  </a:outerShdw>
                </a:effectLst>
                <a:latin typeface="Comic Sans MS" pitchFamily="66" charset="0"/>
              </a:rPr>
              <a:t>(Role, Audience, Format, Topic)      </a:t>
            </a:r>
            <a:r>
              <a:rPr lang="en-US" sz="1600" b="1" dirty="0" smtClean="0">
                <a:solidFill>
                  <a:schemeClr val="bg1"/>
                </a:solidFill>
                <a:effectLst>
                  <a:outerShdw blurRad="38100" dist="38100" dir="2700000" algn="tl">
                    <a:srgbClr val="000000">
                      <a:alpha val="43137"/>
                    </a:srgbClr>
                  </a:outerShdw>
                </a:effectLst>
                <a:latin typeface="Comic Sans MS" pitchFamily="66" charset="0"/>
              </a:rPr>
              <a:t>Independent </a:t>
            </a:r>
            <a:r>
              <a:rPr lang="en-US" sz="1600" b="1" dirty="0">
                <a:solidFill>
                  <a:schemeClr val="bg1"/>
                </a:solidFill>
                <a:effectLst>
                  <a:outerShdw blurRad="38100" dist="38100" dir="2700000" algn="tl">
                    <a:srgbClr val="000000">
                      <a:alpha val="43137"/>
                    </a:srgbClr>
                  </a:outerShdw>
                </a:effectLst>
                <a:latin typeface="Comic Sans MS" pitchFamily="66" charset="0"/>
              </a:rPr>
              <a:t>study      </a:t>
            </a:r>
            <a:r>
              <a:rPr lang="en-US" sz="1600" b="1" dirty="0" smtClean="0">
                <a:solidFill>
                  <a:schemeClr val="bg1"/>
                </a:solidFill>
                <a:effectLst>
                  <a:outerShdw blurRad="38100" dist="38100" dir="2700000" algn="tl">
                    <a:srgbClr val="000000">
                      <a:alpha val="43137"/>
                    </a:srgbClr>
                  </a:outerShdw>
                </a:effectLst>
                <a:latin typeface="Comic Sans MS" pitchFamily="66" charset="0"/>
              </a:rPr>
              <a:t>Reading </a:t>
            </a:r>
            <a:r>
              <a:rPr lang="en-US" sz="1600" b="1" dirty="0">
                <a:solidFill>
                  <a:schemeClr val="bg1"/>
                </a:solidFill>
                <a:effectLst>
                  <a:outerShdw blurRad="38100" dist="38100" dir="2700000" algn="tl">
                    <a:srgbClr val="000000">
                      <a:alpha val="43137"/>
                    </a:srgbClr>
                  </a:outerShdw>
                </a:effectLst>
                <a:latin typeface="Comic Sans MS" pitchFamily="66" charset="0"/>
              </a:rPr>
              <a:t>buddies </a:t>
            </a:r>
            <a:r>
              <a:rPr lang="en-US" sz="1600" b="1" dirty="0" smtClean="0">
                <a:solidFill>
                  <a:schemeClr val="bg1"/>
                </a:solidFill>
                <a:effectLst>
                  <a:outerShdw blurRad="38100" dist="38100" dir="2700000" algn="tl">
                    <a:srgbClr val="000000">
                      <a:alpha val="43137"/>
                    </a:srgbClr>
                  </a:outerShdw>
                </a:effectLst>
                <a:latin typeface="Comic Sans MS" pitchFamily="66" charset="0"/>
              </a:rPr>
              <a:t>         Split Journals </a:t>
            </a:r>
          </a:p>
          <a:p>
            <a:pPr>
              <a:lnSpc>
                <a:spcPct val="50000"/>
              </a:lnSpc>
              <a:spcBef>
                <a:spcPct val="50000"/>
              </a:spcBef>
            </a:pPr>
            <a:r>
              <a:rPr lang="en-US" sz="1600" b="1" dirty="0" smtClean="0">
                <a:solidFill>
                  <a:schemeClr val="bg1"/>
                </a:solidFill>
                <a:effectLst>
                  <a:outerShdw blurRad="38100" dist="38100" dir="2700000" algn="tl">
                    <a:srgbClr val="000000">
                      <a:alpha val="43137"/>
                    </a:srgbClr>
                  </a:outerShdw>
                </a:effectLst>
                <a:latin typeface="Comic Sans MS" pitchFamily="66" charset="0"/>
              </a:rPr>
              <a:t>Small </a:t>
            </a:r>
            <a:r>
              <a:rPr lang="en-US" sz="1600" b="1" dirty="0">
                <a:solidFill>
                  <a:schemeClr val="bg1"/>
                </a:solidFill>
                <a:effectLst>
                  <a:outerShdw blurRad="38100" dist="38100" dir="2700000" algn="tl">
                    <a:srgbClr val="000000">
                      <a:alpha val="43137"/>
                    </a:srgbClr>
                  </a:outerShdw>
                </a:effectLst>
                <a:latin typeface="Comic Sans MS" pitchFamily="66" charset="0"/>
              </a:rPr>
              <a:t>group instruction  </a:t>
            </a:r>
            <a:r>
              <a:rPr lang="en-US" sz="1600" b="1" dirty="0" smtClean="0">
                <a:solidFill>
                  <a:schemeClr val="bg1"/>
                </a:solidFill>
                <a:effectLst>
                  <a:outerShdw blurRad="38100" dist="38100" dir="2700000" algn="tl">
                    <a:srgbClr val="000000">
                      <a:alpha val="43137"/>
                    </a:srgbClr>
                  </a:outerShdw>
                </a:effectLst>
                <a:latin typeface="Comic Sans MS" pitchFamily="66" charset="0"/>
              </a:rPr>
              <a:t>Tiered </a:t>
            </a:r>
            <a:r>
              <a:rPr lang="en-US" sz="1600" b="1" dirty="0">
                <a:solidFill>
                  <a:schemeClr val="bg1"/>
                </a:solidFill>
                <a:effectLst>
                  <a:outerShdw blurRad="38100" dist="38100" dir="2700000" algn="tl">
                    <a:srgbClr val="000000">
                      <a:alpha val="43137"/>
                    </a:srgbClr>
                  </a:outerShdw>
                </a:effectLst>
                <a:latin typeface="Comic Sans MS" pitchFamily="66" charset="0"/>
              </a:rPr>
              <a:t>lessons, centers, </a:t>
            </a:r>
            <a:r>
              <a:rPr lang="en-US" sz="1600" b="1" dirty="0" smtClean="0">
                <a:solidFill>
                  <a:schemeClr val="bg1"/>
                </a:solidFill>
                <a:effectLst>
                  <a:outerShdw blurRad="38100" dist="38100" dir="2700000" algn="tl">
                    <a:srgbClr val="000000">
                      <a:alpha val="43137"/>
                    </a:srgbClr>
                  </a:outerShdw>
                </a:effectLst>
                <a:latin typeface="Comic Sans MS" pitchFamily="66" charset="0"/>
              </a:rPr>
              <a:t>products      Varied </a:t>
            </a:r>
            <a:r>
              <a:rPr lang="en-US" sz="1600" b="1" dirty="0">
                <a:solidFill>
                  <a:schemeClr val="bg1"/>
                </a:solidFill>
                <a:effectLst>
                  <a:outerShdw blurRad="38100" dist="38100" dir="2700000" algn="tl">
                    <a:srgbClr val="000000">
                      <a:alpha val="43137"/>
                    </a:srgbClr>
                  </a:outerShdw>
                </a:effectLst>
                <a:latin typeface="Comic Sans MS" pitchFamily="66" charset="0"/>
              </a:rPr>
              <a:t>journal prompts                                      </a:t>
            </a:r>
          </a:p>
          <a:p>
            <a:pPr>
              <a:lnSpc>
                <a:spcPct val="50000"/>
              </a:lnSpc>
              <a:spcBef>
                <a:spcPct val="50000"/>
              </a:spcBef>
            </a:pPr>
            <a:r>
              <a:rPr lang="en-US" sz="1600" b="1" dirty="0">
                <a:solidFill>
                  <a:schemeClr val="bg1"/>
                </a:solidFill>
                <a:effectLst>
                  <a:outerShdw blurRad="38100" dist="38100" dir="2700000" algn="tl">
                    <a:srgbClr val="000000">
                      <a:alpha val="43137"/>
                    </a:srgbClr>
                  </a:outerShdw>
                </a:effectLst>
                <a:latin typeface="Comic Sans MS" pitchFamily="66" charset="0"/>
              </a:rPr>
              <a:t>Varied Supplementary Materials, Texts, Activities, Questioning, Homework</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7410"/>
                                        </p:tgtEl>
                                        <p:attrNameLst>
                                          <p:attrName>style.visibility</p:attrName>
                                        </p:attrNameLst>
                                      </p:cBhvr>
                                      <p:to>
                                        <p:strVal val="visible"/>
                                      </p:to>
                                    </p:set>
                                    <p:anim calcmode="lin" valueType="num">
                                      <p:cBhvr additive="base">
                                        <p:cTn id="7" dur="500" fill="hold"/>
                                        <p:tgtEl>
                                          <p:spTgt spid="17410"/>
                                        </p:tgtEl>
                                        <p:attrNameLst>
                                          <p:attrName>ppt_x</p:attrName>
                                        </p:attrNameLst>
                                      </p:cBhvr>
                                      <p:tavLst>
                                        <p:tav tm="0">
                                          <p:val>
                                            <p:strVal val="0-#ppt_w/2"/>
                                          </p:val>
                                        </p:tav>
                                        <p:tav tm="100000">
                                          <p:val>
                                            <p:strVal val="#ppt_x"/>
                                          </p:val>
                                        </p:tav>
                                      </p:tavLst>
                                    </p:anim>
                                    <p:anim calcmode="lin" valueType="num">
                                      <p:cBhvr additive="base">
                                        <p:cTn id="8" dur="500" fill="hold"/>
                                        <p:tgtEl>
                                          <p:spTgt spid="1741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7411"/>
                                        </p:tgtEl>
                                        <p:attrNameLst>
                                          <p:attrName>style.visibility</p:attrName>
                                        </p:attrNameLst>
                                      </p:cBhvr>
                                      <p:to>
                                        <p:strVal val="visible"/>
                                      </p:to>
                                    </p:set>
                                    <p:anim calcmode="lin" valueType="num">
                                      <p:cBhvr additive="base">
                                        <p:cTn id="13" dur="500" fill="hold"/>
                                        <p:tgtEl>
                                          <p:spTgt spid="17411"/>
                                        </p:tgtEl>
                                        <p:attrNameLst>
                                          <p:attrName>ppt_x</p:attrName>
                                        </p:attrNameLst>
                                      </p:cBhvr>
                                      <p:tavLst>
                                        <p:tav tm="0">
                                          <p:val>
                                            <p:strVal val="0-#ppt_w/2"/>
                                          </p:val>
                                        </p:tav>
                                        <p:tav tm="100000">
                                          <p:val>
                                            <p:strVal val="#ppt_x"/>
                                          </p:val>
                                        </p:tav>
                                      </p:tavLst>
                                    </p:anim>
                                    <p:anim calcmode="lin" valueType="num">
                                      <p:cBhvr additive="base">
                                        <p:cTn id="14" dur="500" fill="hold"/>
                                        <p:tgtEl>
                                          <p:spTgt spid="17411"/>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nodePh="1">
                                  <p:stCondLst>
                                    <p:cond delay="0"/>
                                  </p:stCondLst>
                                  <p:endCondLst>
                                    <p:cond evt="begin" delay="0">
                                      <p:tn val="17"/>
                                    </p:cond>
                                  </p:endCondLst>
                                  <p:childTnLst>
                                    <p:set>
                                      <p:cBhvr>
                                        <p:cTn id="18" dur="1" fill="hold">
                                          <p:stCondLst>
                                            <p:cond delay="0"/>
                                          </p:stCondLst>
                                        </p:cTn>
                                        <p:tgtEl>
                                          <p:spTgt spid="17412"/>
                                        </p:tgtEl>
                                        <p:attrNameLst>
                                          <p:attrName>style.visibility</p:attrName>
                                        </p:attrNameLst>
                                      </p:cBhvr>
                                      <p:to>
                                        <p:strVal val="visible"/>
                                      </p:to>
                                    </p:set>
                                    <p:anim calcmode="lin" valueType="num">
                                      <p:cBhvr additive="base">
                                        <p:cTn id="19" dur="500" fill="hold"/>
                                        <p:tgtEl>
                                          <p:spTgt spid="17412"/>
                                        </p:tgtEl>
                                        <p:attrNameLst>
                                          <p:attrName>ppt_x</p:attrName>
                                        </p:attrNameLst>
                                      </p:cBhvr>
                                      <p:tavLst>
                                        <p:tav tm="0">
                                          <p:val>
                                            <p:strVal val="0-#ppt_w/2"/>
                                          </p:val>
                                        </p:tav>
                                        <p:tav tm="100000">
                                          <p:val>
                                            <p:strVal val="#ppt_x"/>
                                          </p:val>
                                        </p:tav>
                                      </p:tavLst>
                                    </p:anim>
                                    <p:anim calcmode="lin" valueType="num">
                                      <p:cBhvr additive="base">
                                        <p:cTn id="20" dur="500" fill="hold"/>
                                        <p:tgtEl>
                                          <p:spTgt spid="17412"/>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nodePh="1">
                                  <p:stCondLst>
                                    <p:cond delay="0"/>
                                  </p:stCondLst>
                                  <p:endCondLst>
                                    <p:cond evt="begin" delay="0">
                                      <p:tn val="23"/>
                                    </p:cond>
                                  </p:endCondLst>
                                  <p:childTnLst>
                                    <p:set>
                                      <p:cBhvr>
                                        <p:cTn id="24" dur="1" fill="hold">
                                          <p:stCondLst>
                                            <p:cond delay="0"/>
                                          </p:stCondLst>
                                        </p:cTn>
                                        <p:tgtEl>
                                          <p:spTgt spid="17413"/>
                                        </p:tgtEl>
                                        <p:attrNameLst>
                                          <p:attrName>style.visibility</p:attrName>
                                        </p:attrNameLst>
                                      </p:cBhvr>
                                      <p:to>
                                        <p:strVal val="visible"/>
                                      </p:to>
                                    </p:set>
                                    <p:anim calcmode="lin" valueType="num">
                                      <p:cBhvr additive="base">
                                        <p:cTn id="25" dur="500" fill="hold"/>
                                        <p:tgtEl>
                                          <p:spTgt spid="17413"/>
                                        </p:tgtEl>
                                        <p:attrNameLst>
                                          <p:attrName>ppt_x</p:attrName>
                                        </p:attrNameLst>
                                      </p:cBhvr>
                                      <p:tavLst>
                                        <p:tav tm="0">
                                          <p:val>
                                            <p:strVal val="0-#ppt_w/2"/>
                                          </p:val>
                                        </p:tav>
                                        <p:tav tm="100000">
                                          <p:val>
                                            <p:strVal val="#ppt_x"/>
                                          </p:val>
                                        </p:tav>
                                      </p:tavLst>
                                    </p:anim>
                                    <p:anim calcmode="lin" valueType="num">
                                      <p:cBhvr additive="base">
                                        <p:cTn id="26" dur="500" fill="hold"/>
                                        <p:tgtEl>
                                          <p:spTgt spid="17413"/>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7414"/>
                                        </p:tgtEl>
                                        <p:attrNameLst>
                                          <p:attrName>style.visibility</p:attrName>
                                        </p:attrNameLst>
                                      </p:cBhvr>
                                      <p:to>
                                        <p:strVal val="visible"/>
                                      </p:to>
                                    </p:set>
                                    <p:anim calcmode="lin" valueType="num">
                                      <p:cBhvr additive="base">
                                        <p:cTn id="31" dur="500" fill="hold"/>
                                        <p:tgtEl>
                                          <p:spTgt spid="17414"/>
                                        </p:tgtEl>
                                        <p:attrNameLst>
                                          <p:attrName>ppt_x</p:attrName>
                                        </p:attrNameLst>
                                      </p:cBhvr>
                                      <p:tavLst>
                                        <p:tav tm="0">
                                          <p:val>
                                            <p:strVal val="0-#ppt_w/2"/>
                                          </p:val>
                                        </p:tav>
                                        <p:tav tm="100000">
                                          <p:val>
                                            <p:strVal val="#ppt_x"/>
                                          </p:val>
                                        </p:tav>
                                      </p:tavLst>
                                    </p:anim>
                                    <p:anim calcmode="lin" valueType="num">
                                      <p:cBhvr additive="base">
                                        <p:cTn id="32" dur="500" fill="hold"/>
                                        <p:tgtEl>
                                          <p:spTgt spid="17414"/>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7415"/>
                                        </p:tgtEl>
                                        <p:attrNameLst>
                                          <p:attrName>style.visibility</p:attrName>
                                        </p:attrNameLst>
                                      </p:cBhvr>
                                      <p:to>
                                        <p:strVal val="visible"/>
                                      </p:to>
                                    </p:set>
                                    <p:anim calcmode="lin" valueType="num">
                                      <p:cBhvr additive="base">
                                        <p:cTn id="37" dur="500" fill="hold"/>
                                        <p:tgtEl>
                                          <p:spTgt spid="17415"/>
                                        </p:tgtEl>
                                        <p:attrNameLst>
                                          <p:attrName>ppt_x</p:attrName>
                                        </p:attrNameLst>
                                      </p:cBhvr>
                                      <p:tavLst>
                                        <p:tav tm="0">
                                          <p:val>
                                            <p:strVal val="0-#ppt_w/2"/>
                                          </p:val>
                                        </p:tav>
                                        <p:tav tm="100000">
                                          <p:val>
                                            <p:strVal val="#ppt_x"/>
                                          </p:val>
                                        </p:tav>
                                      </p:tavLst>
                                    </p:anim>
                                    <p:anim calcmode="lin" valueType="num">
                                      <p:cBhvr additive="base">
                                        <p:cTn id="38" dur="500" fill="hold"/>
                                        <p:tgtEl>
                                          <p:spTgt spid="17415"/>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17418"/>
                                        </p:tgtEl>
                                        <p:attrNameLst>
                                          <p:attrName>style.visibility</p:attrName>
                                        </p:attrNameLst>
                                      </p:cBhvr>
                                      <p:to>
                                        <p:strVal val="visible"/>
                                      </p:to>
                                    </p:set>
                                    <p:anim calcmode="lin" valueType="num">
                                      <p:cBhvr additive="base">
                                        <p:cTn id="43" dur="500" fill="hold"/>
                                        <p:tgtEl>
                                          <p:spTgt spid="17418"/>
                                        </p:tgtEl>
                                        <p:attrNameLst>
                                          <p:attrName>ppt_x</p:attrName>
                                        </p:attrNameLst>
                                      </p:cBhvr>
                                      <p:tavLst>
                                        <p:tav tm="0">
                                          <p:val>
                                            <p:strVal val="0-#ppt_w/2"/>
                                          </p:val>
                                        </p:tav>
                                        <p:tav tm="100000">
                                          <p:val>
                                            <p:strVal val="#ppt_x"/>
                                          </p:val>
                                        </p:tav>
                                      </p:tavLst>
                                    </p:anim>
                                    <p:anim calcmode="lin" valueType="num">
                                      <p:cBhvr additive="base">
                                        <p:cTn id="44" dur="500" fill="hold"/>
                                        <p:tgtEl>
                                          <p:spTgt spid="17418"/>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17417"/>
                                        </p:tgtEl>
                                        <p:attrNameLst>
                                          <p:attrName>style.visibility</p:attrName>
                                        </p:attrNameLst>
                                      </p:cBhvr>
                                      <p:to>
                                        <p:strVal val="visible"/>
                                      </p:to>
                                    </p:set>
                                    <p:anim calcmode="lin" valueType="num">
                                      <p:cBhvr additive="base">
                                        <p:cTn id="49" dur="500" fill="hold"/>
                                        <p:tgtEl>
                                          <p:spTgt spid="17417"/>
                                        </p:tgtEl>
                                        <p:attrNameLst>
                                          <p:attrName>ppt_x</p:attrName>
                                        </p:attrNameLst>
                                      </p:cBhvr>
                                      <p:tavLst>
                                        <p:tav tm="0">
                                          <p:val>
                                            <p:strVal val="0-#ppt_w/2"/>
                                          </p:val>
                                        </p:tav>
                                        <p:tav tm="100000">
                                          <p:val>
                                            <p:strVal val="#ppt_x"/>
                                          </p:val>
                                        </p:tav>
                                      </p:tavLst>
                                    </p:anim>
                                    <p:anim calcmode="lin" valueType="num">
                                      <p:cBhvr additive="base">
                                        <p:cTn id="50" dur="500" fill="hold"/>
                                        <p:tgtEl>
                                          <p:spTgt spid="17417"/>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17438"/>
                                        </p:tgtEl>
                                        <p:attrNameLst>
                                          <p:attrName>style.visibility</p:attrName>
                                        </p:attrNameLst>
                                      </p:cBhvr>
                                      <p:to>
                                        <p:strVal val="visible"/>
                                      </p:to>
                                    </p:set>
                                    <p:anim calcmode="lin" valueType="num">
                                      <p:cBhvr additive="base">
                                        <p:cTn id="55" dur="500" fill="hold"/>
                                        <p:tgtEl>
                                          <p:spTgt spid="17438"/>
                                        </p:tgtEl>
                                        <p:attrNameLst>
                                          <p:attrName>ppt_x</p:attrName>
                                        </p:attrNameLst>
                                      </p:cBhvr>
                                      <p:tavLst>
                                        <p:tav tm="0">
                                          <p:val>
                                            <p:strVal val="0-#ppt_w/2"/>
                                          </p:val>
                                        </p:tav>
                                        <p:tav tm="100000">
                                          <p:val>
                                            <p:strVal val="#ppt_x"/>
                                          </p:val>
                                        </p:tav>
                                      </p:tavLst>
                                    </p:anim>
                                    <p:anim calcmode="lin" valueType="num">
                                      <p:cBhvr additive="base">
                                        <p:cTn id="56" dur="500" fill="hold"/>
                                        <p:tgtEl>
                                          <p:spTgt spid="17438"/>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17416"/>
                                        </p:tgtEl>
                                        <p:attrNameLst>
                                          <p:attrName>style.visibility</p:attrName>
                                        </p:attrNameLst>
                                      </p:cBhvr>
                                      <p:to>
                                        <p:strVal val="visible"/>
                                      </p:to>
                                    </p:set>
                                    <p:anim calcmode="lin" valueType="num">
                                      <p:cBhvr additive="base">
                                        <p:cTn id="61" dur="500" fill="hold"/>
                                        <p:tgtEl>
                                          <p:spTgt spid="17416"/>
                                        </p:tgtEl>
                                        <p:attrNameLst>
                                          <p:attrName>ppt_x</p:attrName>
                                        </p:attrNameLst>
                                      </p:cBhvr>
                                      <p:tavLst>
                                        <p:tav tm="0">
                                          <p:val>
                                            <p:strVal val="0-#ppt_w/2"/>
                                          </p:val>
                                        </p:tav>
                                        <p:tav tm="100000">
                                          <p:val>
                                            <p:strVal val="#ppt_x"/>
                                          </p:val>
                                        </p:tav>
                                      </p:tavLst>
                                    </p:anim>
                                    <p:anim calcmode="lin" valueType="num">
                                      <p:cBhvr additive="base">
                                        <p:cTn id="62" dur="500" fill="hold"/>
                                        <p:tgtEl>
                                          <p:spTgt spid="17416"/>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8" fill="hold" grpId="0" nodeType="clickEffect">
                                  <p:stCondLst>
                                    <p:cond delay="0"/>
                                  </p:stCondLst>
                                  <p:childTnLst>
                                    <p:set>
                                      <p:cBhvr>
                                        <p:cTn id="66" dur="1" fill="hold">
                                          <p:stCondLst>
                                            <p:cond delay="0"/>
                                          </p:stCondLst>
                                        </p:cTn>
                                        <p:tgtEl>
                                          <p:spTgt spid="17439"/>
                                        </p:tgtEl>
                                        <p:attrNameLst>
                                          <p:attrName>style.visibility</p:attrName>
                                        </p:attrNameLst>
                                      </p:cBhvr>
                                      <p:to>
                                        <p:strVal val="visible"/>
                                      </p:to>
                                    </p:set>
                                    <p:anim calcmode="lin" valueType="num">
                                      <p:cBhvr additive="base">
                                        <p:cTn id="67" dur="500" fill="hold"/>
                                        <p:tgtEl>
                                          <p:spTgt spid="17439"/>
                                        </p:tgtEl>
                                        <p:attrNameLst>
                                          <p:attrName>ppt_x</p:attrName>
                                        </p:attrNameLst>
                                      </p:cBhvr>
                                      <p:tavLst>
                                        <p:tav tm="0">
                                          <p:val>
                                            <p:strVal val="0-#ppt_w/2"/>
                                          </p:val>
                                        </p:tav>
                                        <p:tav tm="100000">
                                          <p:val>
                                            <p:strVal val="#ppt_x"/>
                                          </p:val>
                                        </p:tav>
                                      </p:tavLst>
                                    </p:anim>
                                    <p:anim calcmode="lin" valueType="num">
                                      <p:cBhvr additive="base">
                                        <p:cTn id="68" dur="500" fill="hold"/>
                                        <p:tgtEl>
                                          <p:spTgt spid="17439"/>
                                        </p:tgtEl>
                                        <p:attrNameLst>
                                          <p:attrName>ppt_y</p:attrName>
                                        </p:attrNameLst>
                                      </p:cBhvr>
                                      <p:tavLst>
                                        <p:tav tm="0">
                                          <p:val>
                                            <p:strVal val="#ppt_y"/>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8" fill="hold" grpId="0" nodeType="clickEffect">
                                  <p:stCondLst>
                                    <p:cond delay="0"/>
                                  </p:stCondLst>
                                  <p:childTnLst>
                                    <p:set>
                                      <p:cBhvr>
                                        <p:cTn id="72" dur="1" fill="hold">
                                          <p:stCondLst>
                                            <p:cond delay="0"/>
                                          </p:stCondLst>
                                        </p:cTn>
                                        <p:tgtEl>
                                          <p:spTgt spid="17419"/>
                                        </p:tgtEl>
                                        <p:attrNameLst>
                                          <p:attrName>style.visibility</p:attrName>
                                        </p:attrNameLst>
                                      </p:cBhvr>
                                      <p:to>
                                        <p:strVal val="visible"/>
                                      </p:to>
                                    </p:set>
                                    <p:anim calcmode="lin" valueType="num">
                                      <p:cBhvr additive="base">
                                        <p:cTn id="73" dur="500" fill="hold"/>
                                        <p:tgtEl>
                                          <p:spTgt spid="17419"/>
                                        </p:tgtEl>
                                        <p:attrNameLst>
                                          <p:attrName>ppt_x</p:attrName>
                                        </p:attrNameLst>
                                      </p:cBhvr>
                                      <p:tavLst>
                                        <p:tav tm="0">
                                          <p:val>
                                            <p:strVal val="0-#ppt_w/2"/>
                                          </p:val>
                                        </p:tav>
                                        <p:tav tm="100000">
                                          <p:val>
                                            <p:strVal val="#ppt_x"/>
                                          </p:val>
                                        </p:tav>
                                      </p:tavLst>
                                    </p:anim>
                                    <p:anim calcmode="lin" valueType="num">
                                      <p:cBhvr additive="base">
                                        <p:cTn id="74" dur="500" fill="hold"/>
                                        <p:tgtEl>
                                          <p:spTgt spid="17419"/>
                                        </p:tgtEl>
                                        <p:attrNameLst>
                                          <p:attrName>ppt_y</p:attrName>
                                        </p:attrNameLst>
                                      </p:cBhvr>
                                      <p:tavLst>
                                        <p:tav tm="0">
                                          <p:val>
                                            <p:strVal val="#ppt_y"/>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8" fill="hold" grpId="0" nodeType="clickEffect">
                                  <p:stCondLst>
                                    <p:cond delay="0"/>
                                  </p:stCondLst>
                                  <p:childTnLst>
                                    <p:set>
                                      <p:cBhvr>
                                        <p:cTn id="78" dur="1" fill="hold">
                                          <p:stCondLst>
                                            <p:cond delay="0"/>
                                          </p:stCondLst>
                                        </p:cTn>
                                        <p:tgtEl>
                                          <p:spTgt spid="17420"/>
                                        </p:tgtEl>
                                        <p:attrNameLst>
                                          <p:attrName>style.visibility</p:attrName>
                                        </p:attrNameLst>
                                      </p:cBhvr>
                                      <p:to>
                                        <p:strVal val="visible"/>
                                      </p:to>
                                    </p:set>
                                    <p:anim calcmode="lin" valueType="num">
                                      <p:cBhvr additive="base">
                                        <p:cTn id="79" dur="500" fill="hold"/>
                                        <p:tgtEl>
                                          <p:spTgt spid="17420"/>
                                        </p:tgtEl>
                                        <p:attrNameLst>
                                          <p:attrName>ppt_x</p:attrName>
                                        </p:attrNameLst>
                                      </p:cBhvr>
                                      <p:tavLst>
                                        <p:tav tm="0">
                                          <p:val>
                                            <p:strVal val="0-#ppt_w/2"/>
                                          </p:val>
                                        </p:tav>
                                        <p:tav tm="100000">
                                          <p:val>
                                            <p:strVal val="#ppt_x"/>
                                          </p:val>
                                        </p:tav>
                                      </p:tavLst>
                                    </p:anim>
                                    <p:anim calcmode="lin" valueType="num">
                                      <p:cBhvr additive="base">
                                        <p:cTn id="80" dur="500" fill="hold"/>
                                        <p:tgtEl>
                                          <p:spTgt spid="17420"/>
                                        </p:tgtEl>
                                        <p:attrNameLst>
                                          <p:attrName>ppt_y</p:attrName>
                                        </p:attrNameLst>
                                      </p:cBhvr>
                                      <p:tavLst>
                                        <p:tav tm="0">
                                          <p:val>
                                            <p:strVal val="#ppt_y"/>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8" fill="hold" grpId="0" nodeType="clickEffect">
                                  <p:stCondLst>
                                    <p:cond delay="0"/>
                                  </p:stCondLst>
                                  <p:childTnLst>
                                    <p:set>
                                      <p:cBhvr>
                                        <p:cTn id="84" dur="1" fill="hold">
                                          <p:stCondLst>
                                            <p:cond delay="0"/>
                                          </p:stCondLst>
                                        </p:cTn>
                                        <p:tgtEl>
                                          <p:spTgt spid="17421"/>
                                        </p:tgtEl>
                                        <p:attrNameLst>
                                          <p:attrName>style.visibility</p:attrName>
                                        </p:attrNameLst>
                                      </p:cBhvr>
                                      <p:to>
                                        <p:strVal val="visible"/>
                                      </p:to>
                                    </p:set>
                                    <p:anim calcmode="lin" valueType="num">
                                      <p:cBhvr additive="base">
                                        <p:cTn id="85" dur="500" fill="hold"/>
                                        <p:tgtEl>
                                          <p:spTgt spid="17421"/>
                                        </p:tgtEl>
                                        <p:attrNameLst>
                                          <p:attrName>ppt_x</p:attrName>
                                        </p:attrNameLst>
                                      </p:cBhvr>
                                      <p:tavLst>
                                        <p:tav tm="0">
                                          <p:val>
                                            <p:strVal val="0-#ppt_w/2"/>
                                          </p:val>
                                        </p:tav>
                                        <p:tav tm="100000">
                                          <p:val>
                                            <p:strVal val="#ppt_x"/>
                                          </p:val>
                                        </p:tav>
                                      </p:tavLst>
                                    </p:anim>
                                    <p:anim calcmode="lin" valueType="num">
                                      <p:cBhvr additive="base">
                                        <p:cTn id="86" dur="500" fill="hold"/>
                                        <p:tgtEl>
                                          <p:spTgt spid="17421"/>
                                        </p:tgtEl>
                                        <p:attrNameLst>
                                          <p:attrName>ppt_y</p:attrName>
                                        </p:attrNameLst>
                                      </p:cBhvr>
                                      <p:tavLst>
                                        <p:tav tm="0">
                                          <p:val>
                                            <p:strVal val="#ppt_y"/>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8" fill="hold" grpId="0" nodeType="clickEffect">
                                  <p:stCondLst>
                                    <p:cond delay="0"/>
                                  </p:stCondLst>
                                  <p:childTnLst>
                                    <p:set>
                                      <p:cBhvr>
                                        <p:cTn id="90" dur="1" fill="hold">
                                          <p:stCondLst>
                                            <p:cond delay="0"/>
                                          </p:stCondLst>
                                        </p:cTn>
                                        <p:tgtEl>
                                          <p:spTgt spid="17425"/>
                                        </p:tgtEl>
                                        <p:attrNameLst>
                                          <p:attrName>style.visibility</p:attrName>
                                        </p:attrNameLst>
                                      </p:cBhvr>
                                      <p:to>
                                        <p:strVal val="visible"/>
                                      </p:to>
                                    </p:set>
                                    <p:anim calcmode="lin" valueType="num">
                                      <p:cBhvr additive="base">
                                        <p:cTn id="91" dur="500" fill="hold"/>
                                        <p:tgtEl>
                                          <p:spTgt spid="17425"/>
                                        </p:tgtEl>
                                        <p:attrNameLst>
                                          <p:attrName>ppt_x</p:attrName>
                                        </p:attrNameLst>
                                      </p:cBhvr>
                                      <p:tavLst>
                                        <p:tav tm="0">
                                          <p:val>
                                            <p:strVal val="0-#ppt_w/2"/>
                                          </p:val>
                                        </p:tav>
                                        <p:tav tm="100000">
                                          <p:val>
                                            <p:strVal val="#ppt_x"/>
                                          </p:val>
                                        </p:tav>
                                      </p:tavLst>
                                    </p:anim>
                                    <p:anim calcmode="lin" valueType="num">
                                      <p:cBhvr additive="base">
                                        <p:cTn id="92" dur="500" fill="hold"/>
                                        <p:tgtEl>
                                          <p:spTgt spid="17425"/>
                                        </p:tgtEl>
                                        <p:attrNameLst>
                                          <p:attrName>ppt_y</p:attrName>
                                        </p:attrNameLst>
                                      </p:cBhvr>
                                      <p:tavLst>
                                        <p:tav tm="0">
                                          <p:val>
                                            <p:strVal val="#ppt_y"/>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8" fill="hold" grpId="0" nodeType="clickEffect">
                                  <p:stCondLst>
                                    <p:cond delay="0"/>
                                  </p:stCondLst>
                                  <p:childTnLst>
                                    <p:set>
                                      <p:cBhvr>
                                        <p:cTn id="96" dur="1" fill="hold">
                                          <p:stCondLst>
                                            <p:cond delay="0"/>
                                          </p:stCondLst>
                                        </p:cTn>
                                        <p:tgtEl>
                                          <p:spTgt spid="17422"/>
                                        </p:tgtEl>
                                        <p:attrNameLst>
                                          <p:attrName>style.visibility</p:attrName>
                                        </p:attrNameLst>
                                      </p:cBhvr>
                                      <p:to>
                                        <p:strVal val="visible"/>
                                      </p:to>
                                    </p:set>
                                    <p:anim calcmode="lin" valueType="num">
                                      <p:cBhvr additive="base">
                                        <p:cTn id="97" dur="500" fill="hold"/>
                                        <p:tgtEl>
                                          <p:spTgt spid="17422"/>
                                        </p:tgtEl>
                                        <p:attrNameLst>
                                          <p:attrName>ppt_x</p:attrName>
                                        </p:attrNameLst>
                                      </p:cBhvr>
                                      <p:tavLst>
                                        <p:tav tm="0">
                                          <p:val>
                                            <p:strVal val="0-#ppt_w/2"/>
                                          </p:val>
                                        </p:tav>
                                        <p:tav tm="100000">
                                          <p:val>
                                            <p:strVal val="#ppt_x"/>
                                          </p:val>
                                        </p:tav>
                                      </p:tavLst>
                                    </p:anim>
                                    <p:anim calcmode="lin" valueType="num">
                                      <p:cBhvr additive="base">
                                        <p:cTn id="98" dur="500" fill="hold"/>
                                        <p:tgtEl>
                                          <p:spTgt spid="17422"/>
                                        </p:tgtEl>
                                        <p:attrNameLst>
                                          <p:attrName>ppt_y</p:attrName>
                                        </p:attrNameLst>
                                      </p:cBhvr>
                                      <p:tavLst>
                                        <p:tav tm="0">
                                          <p:val>
                                            <p:strVal val="#ppt_y"/>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2" presetClass="entr" presetSubtype="8" fill="hold" grpId="0" nodeType="clickEffect">
                                  <p:stCondLst>
                                    <p:cond delay="0"/>
                                  </p:stCondLst>
                                  <p:childTnLst>
                                    <p:set>
                                      <p:cBhvr>
                                        <p:cTn id="102" dur="1" fill="hold">
                                          <p:stCondLst>
                                            <p:cond delay="0"/>
                                          </p:stCondLst>
                                        </p:cTn>
                                        <p:tgtEl>
                                          <p:spTgt spid="17426"/>
                                        </p:tgtEl>
                                        <p:attrNameLst>
                                          <p:attrName>style.visibility</p:attrName>
                                        </p:attrNameLst>
                                      </p:cBhvr>
                                      <p:to>
                                        <p:strVal val="visible"/>
                                      </p:to>
                                    </p:set>
                                    <p:anim calcmode="lin" valueType="num">
                                      <p:cBhvr additive="base">
                                        <p:cTn id="103" dur="500" fill="hold"/>
                                        <p:tgtEl>
                                          <p:spTgt spid="17426"/>
                                        </p:tgtEl>
                                        <p:attrNameLst>
                                          <p:attrName>ppt_x</p:attrName>
                                        </p:attrNameLst>
                                      </p:cBhvr>
                                      <p:tavLst>
                                        <p:tav tm="0">
                                          <p:val>
                                            <p:strVal val="0-#ppt_w/2"/>
                                          </p:val>
                                        </p:tav>
                                        <p:tav tm="100000">
                                          <p:val>
                                            <p:strVal val="#ppt_x"/>
                                          </p:val>
                                        </p:tav>
                                      </p:tavLst>
                                    </p:anim>
                                    <p:anim calcmode="lin" valueType="num">
                                      <p:cBhvr additive="base">
                                        <p:cTn id="104" dur="500" fill="hold"/>
                                        <p:tgtEl>
                                          <p:spTgt spid="17426"/>
                                        </p:tgtEl>
                                        <p:attrNameLst>
                                          <p:attrName>ppt_y</p:attrName>
                                        </p:attrNameLst>
                                      </p:cBhvr>
                                      <p:tavLst>
                                        <p:tav tm="0">
                                          <p:val>
                                            <p:strVal val="#ppt_y"/>
                                          </p:val>
                                        </p:tav>
                                        <p:tav tm="100000">
                                          <p:val>
                                            <p:strVal val="#ppt_y"/>
                                          </p:val>
                                        </p:tav>
                                      </p:tavLst>
                                    </p:anim>
                                  </p:childTnLst>
                                </p:cTn>
                              </p:par>
                            </p:childTnLst>
                          </p:cTn>
                        </p:par>
                      </p:childTnLst>
                    </p:cTn>
                  </p:par>
                  <p:par>
                    <p:cTn id="105" fill="hold">
                      <p:stCondLst>
                        <p:cond delay="indefinite"/>
                      </p:stCondLst>
                      <p:childTnLst>
                        <p:par>
                          <p:cTn id="106" fill="hold">
                            <p:stCondLst>
                              <p:cond delay="0"/>
                            </p:stCondLst>
                            <p:childTnLst>
                              <p:par>
                                <p:cTn id="107" presetID="2" presetClass="entr" presetSubtype="8" fill="hold" grpId="0" nodeType="clickEffect">
                                  <p:stCondLst>
                                    <p:cond delay="0"/>
                                  </p:stCondLst>
                                  <p:childTnLst>
                                    <p:set>
                                      <p:cBhvr>
                                        <p:cTn id="108" dur="1" fill="hold">
                                          <p:stCondLst>
                                            <p:cond delay="0"/>
                                          </p:stCondLst>
                                        </p:cTn>
                                        <p:tgtEl>
                                          <p:spTgt spid="17423"/>
                                        </p:tgtEl>
                                        <p:attrNameLst>
                                          <p:attrName>style.visibility</p:attrName>
                                        </p:attrNameLst>
                                      </p:cBhvr>
                                      <p:to>
                                        <p:strVal val="visible"/>
                                      </p:to>
                                    </p:set>
                                    <p:anim calcmode="lin" valueType="num">
                                      <p:cBhvr additive="base">
                                        <p:cTn id="109" dur="500" fill="hold"/>
                                        <p:tgtEl>
                                          <p:spTgt spid="17423"/>
                                        </p:tgtEl>
                                        <p:attrNameLst>
                                          <p:attrName>ppt_x</p:attrName>
                                        </p:attrNameLst>
                                      </p:cBhvr>
                                      <p:tavLst>
                                        <p:tav tm="0">
                                          <p:val>
                                            <p:strVal val="0-#ppt_w/2"/>
                                          </p:val>
                                        </p:tav>
                                        <p:tav tm="100000">
                                          <p:val>
                                            <p:strVal val="#ppt_x"/>
                                          </p:val>
                                        </p:tav>
                                      </p:tavLst>
                                    </p:anim>
                                    <p:anim calcmode="lin" valueType="num">
                                      <p:cBhvr additive="base">
                                        <p:cTn id="110" dur="500" fill="hold"/>
                                        <p:tgtEl>
                                          <p:spTgt spid="17423"/>
                                        </p:tgtEl>
                                        <p:attrNameLst>
                                          <p:attrName>ppt_y</p:attrName>
                                        </p:attrNameLst>
                                      </p:cBhvr>
                                      <p:tavLst>
                                        <p:tav tm="0">
                                          <p:val>
                                            <p:strVal val="#ppt_y"/>
                                          </p:val>
                                        </p:tav>
                                        <p:tav tm="100000">
                                          <p:val>
                                            <p:strVal val="#ppt_y"/>
                                          </p:val>
                                        </p:tav>
                                      </p:tavLst>
                                    </p:anim>
                                  </p:childTnLst>
                                </p:cTn>
                              </p:par>
                            </p:childTnLst>
                          </p:cTn>
                        </p:par>
                      </p:childTnLst>
                    </p:cTn>
                  </p:par>
                  <p:par>
                    <p:cTn id="111" fill="hold">
                      <p:stCondLst>
                        <p:cond delay="indefinite"/>
                      </p:stCondLst>
                      <p:childTnLst>
                        <p:par>
                          <p:cTn id="112" fill="hold">
                            <p:stCondLst>
                              <p:cond delay="0"/>
                            </p:stCondLst>
                            <p:childTnLst>
                              <p:par>
                                <p:cTn id="113" presetID="2" presetClass="entr" presetSubtype="8" fill="hold" grpId="0" nodeType="clickEffect">
                                  <p:stCondLst>
                                    <p:cond delay="0"/>
                                  </p:stCondLst>
                                  <p:childTnLst>
                                    <p:set>
                                      <p:cBhvr>
                                        <p:cTn id="114" dur="1" fill="hold">
                                          <p:stCondLst>
                                            <p:cond delay="0"/>
                                          </p:stCondLst>
                                        </p:cTn>
                                        <p:tgtEl>
                                          <p:spTgt spid="17427"/>
                                        </p:tgtEl>
                                        <p:attrNameLst>
                                          <p:attrName>style.visibility</p:attrName>
                                        </p:attrNameLst>
                                      </p:cBhvr>
                                      <p:to>
                                        <p:strVal val="visible"/>
                                      </p:to>
                                    </p:set>
                                    <p:anim calcmode="lin" valueType="num">
                                      <p:cBhvr additive="base">
                                        <p:cTn id="115" dur="500" fill="hold"/>
                                        <p:tgtEl>
                                          <p:spTgt spid="17427"/>
                                        </p:tgtEl>
                                        <p:attrNameLst>
                                          <p:attrName>ppt_x</p:attrName>
                                        </p:attrNameLst>
                                      </p:cBhvr>
                                      <p:tavLst>
                                        <p:tav tm="0">
                                          <p:val>
                                            <p:strVal val="0-#ppt_w/2"/>
                                          </p:val>
                                        </p:tav>
                                        <p:tav tm="100000">
                                          <p:val>
                                            <p:strVal val="#ppt_x"/>
                                          </p:val>
                                        </p:tav>
                                      </p:tavLst>
                                    </p:anim>
                                    <p:anim calcmode="lin" valueType="num">
                                      <p:cBhvr additive="base">
                                        <p:cTn id="116" dur="500" fill="hold"/>
                                        <p:tgtEl>
                                          <p:spTgt spid="17427"/>
                                        </p:tgtEl>
                                        <p:attrNameLst>
                                          <p:attrName>ppt_y</p:attrName>
                                        </p:attrNameLst>
                                      </p:cBhvr>
                                      <p:tavLst>
                                        <p:tav tm="0">
                                          <p:val>
                                            <p:strVal val="#ppt_y"/>
                                          </p:val>
                                        </p:tav>
                                        <p:tav tm="100000">
                                          <p:val>
                                            <p:strVal val="#ppt_y"/>
                                          </p:val>
                                        </p:tav>
                                      </p:tavLst>
                                    </p:anim>
                                  </p:childTnLst>
                                </p:cTn>
                              </p:par>
                            </p:childTnLst>
                          </p:cTn>
                        </p:par>
                      </p:childTnLst>
                    </p:cTn>
                  </p:par>
                  <p:par>
                    <p:cTn id="117" fill="hold">
                      <p:stCondLst>
                        <p:cond delay="indefinite"/>
                      </p:stCondLst>
                      <p:childTnLst>
                        <p:par>
                          <p:cTn id="118" fill="hold">
                            <p:stCondLst>
                              <p:cond delay="0"/>
                            </p:stCondLst>
                            <p:childTnLst>
                              <p:par>
                                <p:cTn id="119" presetID="2" presetClass="entr" presetSubtype="8" fill="hold" grpId="0" nodeType="clickEffect">
                                  <p:stCondLst>
                                    <p:cond delay="0"/>
                                  </p:stCondLst>
                                  <p:childTnLst>
                                    <p:set>
                                      <p:cBhvr>
                                        <p:cTn id="120" dur="1" fill="hold">
                                          <p:stCondLst>
                                            <p:cond delay="0"/>
                                          </p:stCondLst>
                                        </p:cTn>
                                        <p:tgtEl>
                                          <p:spTgt spid="17428"/>
                                        </p:tgtEl>
                                        <p:attrNameLst>
                                          <p:attrName>style.visibility</p:attrName>
                                        </p:attrNameLst>
                                      </p:cBhvr>
                                      <p:to>
                                        <p:strVal val="visible"/>
                                      </p:to>
                                    </p:set>
                                    <p:anim calcmode="lin" valueType="num">
                                      <p:cBhvr additive="base">
                                        <p:cTn id="121" dur="500" fill="hold"/>
                                        <p:tgtEl>
                                          <p:spTgt spid="17428"/>
                                        </p:tgtEl>
                                        <p:attrNameLst>
                                          <p:attrName>ppt_x</p:attrName>
                                        </p:attrNameLst>
                                      </p:cBhvr>
                                      <p:tavLst>
                                        <p:tav tm="0">
                                          <p:val>
                                            <p:strVal val="0-#ppt_w/2"/>
                                          </p:val>
                                        </p:tav>
                                        <p:tav tm="100000">
                                          <p:val>
                                            <p:strVal val="#ppt_x"/>
                                          </p:val>
                                        </p:tav>
                                      </p:tavLst>
                                    </p:anim>
                                    <p:anim calcmode="lin" valueType="num">
                                      <p:cBhvr additive="base">
                                        <p:cTn id="122" dur="500" fill="hold"/>
                                        <p:tgtEl>
                                          <p:spTgt spid="17428"/>
                                        </p:tgtEl>
                                        <p:attrNameLst>
                                          <p:attrName>ppt_y</p:attrName>
                                        </p:attrNameLst>
                                      </p:cBhvr>
                                      <p:tavLst>
                                        <p:tav tm="0">
                                          <p:val>
                                            <p:strVal val="#ppt_y"/>
                                          </p:val>
                                        </p:tav>
                                        <p:tav tm="100000">
                                          <p:val>
                                            <p:strVal val="#ppt_y"/>
                                          </p:val>
                                        </p:tav>
                                      </p:tavLst>
                                    </p:anim>
                                  </p:childTnLst>
                                </p:cTn>
                              </p:par>
                            </p:childTnLst>
                          </p:cTn>
                        </p:par>
                      </p:childTnLst>
                    </p:cTn>
                  </p:par>
                  <p:par>
                    <p:cTn id="123" fill="hold">
                      <p:stCondLst>
                        <p:cond delay="indefinite"/>
                      </p:stCondLst>
                      <p:childTnLst>
                        <p:par>
                          <p:cTn id="124" fill="hold">
                            <p:stCondLst>
                              <p:cond delay="0"/>
                            </p:stCondLst>
                            <p:childTnLst>
                              <p:par>
                                <p:cTn id="125" presetID="2" presetClass="entr" presetSubtype="8" fill="hold" grpId="0" nodeType="clickEffect">
                                  <p:stCondLst>
                                    <p:cond delay="0"/>
                                  </p:stCondLst>
                                  <p:childTnLst>
                                    <p:set>
                                      <p:cBhvr>
                                        <p:cTn id="126" dur="1" fill="hold">
                                          <p:stCondLst>
                                            <p:cond delay="0"/>
                                          </p:stCondLst>
                                        </p:cTn>
                                        <p:tgtEl>
                                          <p:spTgt spid="17429"/>
                                        </p:tgtEl>
                                        <p:attrNameLst>
                                          <p:attrName>style.visibility</p:attrName>
                                        </p:attrNameLst>
                                      </p:cBhvr>
                                      <p:to>
                                        <p:strVal val="visible"/>
                                      </p:to>
                                    </p:set>
                                    <p:anim calcmode="lin" valueType="num">
                                      <p:cBhvr additive="base">
                                        <p:cTn id="127" dur="500" fill="hold"/>
                                        <p:tgtEl>
                                          <p:spTgt spid="17429"/>
                                        </p:tgtEl>
                                        <p:attrNameLst>
                                          <p:attrName>ppt_x</p:attrName>
                                        </p:attrNameLst>
                                      </p:cBhvr>
                                      <p:tavLst>
                                        <p:tav tm="0">
                                          <p:val>
                                            <p:strVal val="0-#ppt_w/2"/>
                                          </p:val>
                                        </p:tav>
                                        <p:tav tm="100000">
                                          <p:val>
                                            <p:strVal val="#ppt_x"/>
                                          </p:val>
                                        </p:tav>
                                      </p:tavLst>
                                    </p:anim>
                                    <p:anim calcmode="lin" valueType="num">
                                      <p:cBhvr additive="base">
                                        <p:cTn id="128" dur="500" fill="hold"/>
                                        <p:tgtEl>
                                          <p:spTgt spid="17429"/>
                                        </p:tgtEl>
                                        <p:attrNameLst>
                                          <p:attrName>ppt_y</p:attrName>
                                        </p:attrNameLst>
                                      </p:cBhvr>
                                      <p:tavLst>
                                        <p:tav tm="0">
                                          <p:val>
                                            <p:strVal val="#ppt_y"/>
                                          </p:val>
                                        </p:tav>
                                        <p:tav tm="100000">
                                          <p:val>
                                            <p:strVal val="#ppt_y"/>
                                          </p:val>
                                        </p:tav>
                                      </p:tavLst>
                                    </p:anim>
                                  </p:childTnLst>
                                </p:cTn>
                              </p:par>
                            </p:childTnLst>
                          </p:cTn>
                        </p:par>
                      </p:childTnLst>
                    </p:cTn>
                  </p:par>
                  <p:par>
                    <p:cTn id="129" fill="hold">
                      <p:stCondLst>
                        <p:cond delay="indefinite"/>
                      </p:stCondLst>
                      <p:childTnLst>
                        <p:par>
                          <p:cTn id="130" fill="hold">
                            <p:stCondLst>
                              <p:cond delay="0"/>
                            </p:stCondLst>
                            <p:childTnLst>
                              <p:par>
                                <p:cTn id="131" presetID="2" presetClass="entr" presetSubtype="8" fill="hold" grpId="0" nodeType="clickEffect">
                                  <p:stCondLst>
                                    <p:cond delay="0"/>
                                  </p:stCondLst>
                                  <p:childTnLst>
                                    <p:set>
                                      <p:cBhvr>
                                        <p:cTn id="132" dur="1" fill="hold">
                                          <p:stCondLst>
                                            <p:cond delay="0"/>
                                          </p:stCondLst>
                                        </p:cTn>
                                        <p:tgtEl>
                                          <p:spTgt spid="17430"/>
                                        </p:tgtEl>
                                        <p:attrNameLst>
                                          <p:attrName>style.visibility</p:attrName>
                                        </p:attrNameLst>
                                      </p:cBhvr>
                                      <p:to>
                                        <p:strVal val="visible"/>
                                      </p:to>
                                    </p:set>
                                    <p:anim calcmode="lin" valueType="num">
                                      <p:cBhvr additive="base">
                                        <p:cTn id="133" dur="500" fill="hold"/>
                                        <p:tgtEl>
                                          <p:spTgt spid="17430"/>
                                        </p:tgtEl>
                                        <p:attrNameLst>
                                          <p:attrName>ppt_x</p:attrName>
                                        </p:attrNameLst>
                                      </p:cBhvr>
                                      <p:tavLst>
                                        <p:tav tm="0">
                                          <p:val>
                                            <p:strVal val="0-#ppt_w/2"/>
                                          </p:val>
                                        </p:tav>
                                        <p:tav tm="100000">
                                          <p:val>
                                            <p:strVal val="#ppt_x"/>
                                          </p:val>
                                        </p:tav>
                                      </p:tavLst>
                                    </p:anim>
                                    <p:anim calcmode="lin" valueType="num">
                                      <p:cBhvr additive="base">
                                        <p:cTn id="134" dur="500" fill="hold"/>
                                        <p:tgtEl>
                                          <p:spTgt spid="17430"/>
                                        </p:tgtEl>
                                        <p:attrNameLst>
                                          <p:attrName>ppt_y</p:attrName>
                                        </p:attrNameLst>
                                      </p:cBhvr>
                                      <p:tavLst>
                                        <p:tav tm="0">
                                          <p:val>
                                            <p:strVal val="#ppt_y"/>
                                          </p:val>
                                        </p:tav>
                                        <p:tav tm="100000">
                                          <p:val>
                                            <p:strVal val="#ppt_y"/>
                                          </p:val>
                                        </p:tav>
                                      </p:tavLst>
                                    </p:anim>
                                  </p:childTnLst>
                                </p:cTn>
                              </p:par>
                            </p:childTnLst>
                          </p:cTn>
                        </p:par>
                      </p:childTnLst>
                    </p:cTn>
                  </p:par>
                  <p:par>
                    <p:cTn id="135" fill="hold">
                      <p:stCondLst>
                        <p:cond delay="indefinite"/>
                      </p:stCondLst>
                      <p:childTnLst>
                        <p:par>
                          <p:cTn id="136" fill="hold">
                            <p:stCondLst>
                              <p:cond delay="0"/>
                            </p:stCondLst>
                            <p:childTnLst>
                              <p:par>
                                <p:cTn id="137" presetID="2" presetClass="entr" presetSubtype="8" fill="hold" grpId="0" nodeType="clickEffect">
                                  <p:stCondLst>
                                    <p:cond delay="0"/>
                                  </p:stCondLst>
                                  <p:childTnLst>
                                    <p:set>
                                      <p:cBhvr>
                                        <p:cTn id="138" dur="1" fill="hold">
                                          <p:stCondLst>
                                            <p:cond delay="0"/>
                                          </p:stCondLst>
                                        </p:cTn>
                                        <p:tgtEl>
                                          <p:spTgt spid="17433"/>
                                        </p:tgtEl>
                                        <p:attrNameLst>
                                          <p:attrName>style.visibility</p:attrName>
                                        </p:attrNameLst>
                                      </p:cBhvr>
                                      <p:to>
                                        <p:strVal val="visible"/>
                                      </p:to>
                                    </p:set>
                                    <p:anim calcmode="lin" valueType="num">
                                      <p:cBhvr additive="base">
                                        <p:cTn id="139" dur="500" fill="hold"/>
                                        <p:tgtEl>
                                          <p:spTgt spid="17433"/>
                                        </p:tgtEl>
                                        <p:attrNameLst>
                                          <p:attrName>ppt_x</p:attrName>
                                        </p:attrNameLst>
                                      </p:cBhvr>
                                      <p:tavLst>
                                        <p:tav tm="0">
                                          <p:val>
                                            <p:strVal val="0-#ppt_w/2"/>
                                          </p:val>
                                        </p:tav>
                                        <p:tav tm="100000">
                                          <p:val>
                                            <p:strVal val="#ppt_x"/>
                                          </p:val>
                                        </p:tav>
                                      </p:tavLst>
                                    </p:anim>
                                    <p:anim calcmode="lin" valueType="num">
                                      <p:cBhvr additive="base">
                                        <p:cTn id="140" dur="500" fill="hold"/>
                                        <p:tgtEl>
                                          <p:spTgt spid="17433"/>
                                        </p:tgtEl>
                                        <p:attrNameLst>
                                          <p:attrName>ppt_y</p:attrName>
                                        </p:attrNameLst>
                                      </p:cBhvr>
                                      <p:tavLst>
                                        <p:tav tm="0">
                                          <p:val>
                                            <p:strVal val="#ppt_y"/>
                                          </p:val>
                                        </p:tav>
                                        <p:tav tm="100000">
                                          <p:val>
                                            <p:strVal val="#ppt_y"/>
                                          </p:val>
                                        </p:tav>
                                      </p:tavLst>
                                    </p:anim>
                                  </p:childTnLst>
                                </p:cTn>
                              </p:par>
                            </p:childTnLst>
                          </p:cTn>
                        </p:par>
                      </p:childTnLst>
                    </p:cTn>
                  </p:par>
                  <p:par>
                    <p:cTn id="141" fill="hold">
                      <p:stCondLst>
                        <p:cond delay="indefinite"/>
                      </p:stCondLst>
                      <p:childTnLst>
                        <p:par>
                          <p:cTn id="142" fill="hold">
                            <p:stCondLst>
                              <p:cond delay="0"/>
                            </p:stCondLst>
                            <p:childTnLst>
                              <p:par>
                                <p:cTn id="143" presetID="2" presetClass="entr" presetSubtype="8" fill="hold" grpId="0" nodeType="clickEffect">
                                  <p:stCondLst>
                                    <p:cond delay="0"/>
                                  </p:stCondLst>
                                  <p:childTnLst>
                                    <p:set>
                                      <p:cBhvr>
                                        <p:cTn id="144" dur="1" fill="hold">
                                          <p:stCondLst>
                                            <p:cond delay="0"/>
                                          </p:stCondLst>
                                        </p:cTn>
                                        <p:tgtEl>
                                          <p:spTgt spid="17431"/>
                                        </p:tgtEl>
                                        <p:attrNameLst>
                                          <p:attrName>style.visibility</p:attrName>
                                        </p:attrNameLst>
                                      </p:cBhvr>
                                      <p:to>
                                        <p:strVal val="visible"/>
                                      </p:to>
                                    </p:set>
                                    <p:anim calcmode="lin" valueType="num">
                                      <p:cBhvr additive="base">
                                        <p:cTn id="145" dur="500" fill="hold"/>
                                        <p:tgtEl>
                                          <p:spTgt spid="17431"/>
                                        </p:tgtEl>
                                        <p:attrNameLst>
                                          <p:attrName>ppt_x</p:attrName>
                                        </p:attrNameLst>
                                      </p:cBhvr>
                                      <p:tavLst>
                                        <p:tav tm="0">
                                          <p:val>
                                            <p:strVal val="0-#ppt_w/2"/>
                                          </p:val>
                                        </p:tav>
                                        <p:tav tm="100000">
                                          <p:val>
                                            <p:strVal val="#ppt_x"/>
                                          </p:val>
                                        </p:tav>
                                      </p:tavLst>
                                    </p:anim>
                                    <p:anim calcmode="lin" valueType="num">
                                      <p:cBhvr additive="base">
                                        <p:cTn id="146" dur="500" fill="hold"/>
                                        <p:tgtEl>
                                          <p:spTgt spid="17431"/>
                                        </p:tgtEl>
                                        <p:attrNameLst>
                                          <p:attrName>ppt_y</p:attrName>
                                        </p:attrNameLst>
                                      </p:cBhvr>
                                      <p:tavLst>
                                        <p:tav tm="0">
                                          <p:val>
                                            <p:strVal val="#ppt_y"/>
                                          </p:val>
                                        </p:tav>
                                        <p:tav tm="100000">
                                          <p:val>
                                            <p:strVal val="#ppt_y"/>
                                          </p:val>
                                        </p:tav>
                                      </p:tavLst>
                                    </p:anim>
                                  </p:childTnLst>
                                </p:cTn>
                              </p:par>
                            </p:childTnLst>
                          </p:cTn>
                        </p:par>
                      </p:childTnLst>
                    </p:cTn>
                  </p:par>
                  <p:par>
                    <p:cTn id="147" fill="hold">
                      <p:stCondLst>
                        <p:cond delay="indefinite"/>
                      </p:stCondLst>
                      <p:childTnLst>
                        <p:par>
                          <p:cTn id="148" fill="hold">
                            <p:stCondLst>
                              <p:cond delay="0"/>
                            </p:stCondLst>
                            <p:childTnLst>
                              <p:par>
                                <p:cTn id="149" presetID="2" presetClass="entr" presetSubtype="8" fill="hold" grpId="0" nodeType="clickEffect">
                                  <p:stCondLst>
                                    <p:cond delay="0"/>
                                  </p:stCondLst>
                                  <p:childTnLst>
                                    <p:set>
                                      <p:cBhvr>
                                        <p:cTn id="150" dur="1" fill="hold">
                                          <p:stCondLst>
                                            <p:cond delay="0"/>
                                          </p:stCondLst>
                                        </p:cTn>
                                        <p:tgtEl>
                                          <p:spTgt spid="17434"/>
                                        </p:tgtEl>
                                        <p:attrNameLst>
                                          <p:attrName>style.visibility</p:attrName>
                                        </p:attrNameLst>
                                      </p:cBhvr>
                                      <p:to>
                                        <p:strVal val="visible"/>
                                      </p:to>
                                    </p:set>
                                    <p:anim calcmode="lin" valueType="num">
                                      <p:cBhvr additive="base">
                                        <p:cTn id="151" dur="500" fill="hold"/>
                                        <p:tgtEl>
                                          <p:spTgt spid="17434"/>
                                        </p:tgtEl>
                                        <p:attrNameLst>
                                          <p:attrName>ppt_x</p:attrName>
                                        </p:attrNameLst>
                                      </p:cBhvr>
                                      <p:tavLst>
                                        <p:tav tm="0">
                                          <p:val>
                                            <p:strVal val="0-#ppt_w/2"/>
                                          </p:val>
                                        </p:tav>
                                        <p:tav tm="100000">
                                          <p:val>
                                            <p:strVal val="#ppt_x"/>
                                          </p:val>
                                        </p:tav>
                                      </p:tavLst>
                                    </p:anim>
                                    <p:anim calcmode="lin" valueType="num">
                                      <p:cBhvr additive="base">
                                        <p:cTn id="152" dur="500" fill="hold"/>
                                        <p:tgtEl>
                                          <p:spTgt spid="17434"/>
                                        </p:tgtEl>
                                        <p:attrNameLst>
                                          <p:attrName>ppt_y</p:attrName>
                                        </p:attrNameLst>
                                      </p:cBhvr>
                                      <p:tavLst>
                                        <p:tav tm="0">
                                          <p:val>
                                            <p:strVal val="#ppt_y"/>
                                          </p:val>
                                        </p:tav>
                                        <p:tav tm="100000">
                                          <p:val>
                                            <p:strVal val="#ppt_y"/>
                                          </p:val>
                                        </p:tav>
                                      </p:tavLst>
                                    </p:anim>
                                  </p:childTnLst>
                                </p:cTn>
                              </p:par>
                            </p:childTnLst>
                          </p:cTn>
                        </p:par>
                      </p:childTnLst>
                    </p:cTn>
                  </p:par>
                  <p:par>
                    <p:cTn id="153" fill="hold">
                      <p:stCondLst>
                        <p:cond delay="indefinite"/>
                      </p:stCondLst>
                      <p:childTnLst>
                        <p:par>
                          <p:cTn id="154" fill="hold">
                            <p:stCondLst>
                              <p:cond delay="0"/>
                            </p:stCondLst>
                            <p:childTnLst>
                              <p:par>
                                <p:cTn id="155" presetID="2" presetClass="entr" presetSubtype="8" fill="hold" grpId="0" nodeType="clickEffect">
                                  <p:stCondLst>
                                    <p:cond delay="0"/>
                                  </p:stCondLst>
                                  <p:childTnLst>
                                    <p:set>
                                      <p:cBhvr>
                                        <p:cTn id="156" dur="1" fill="hold">
                                          <p:stCondLst>
                                            <p:cond delay="0"/>
                                          </p:stCondLst>
                                        </p:cTn>
                                        <p:tgtEl>
                                          <p:spTgt spid="17432"/>
                                        </p:tgtEl>
                                        <p:attrNameLst>
                                          <p:attrName>style.visibility</p:attrName>
                                        </p:attrNameLst>
                                      </p:cBhvr>
                                      <p:to>
                                        <p:strVal val="visible"/>
                                      </p:to>
                                    </p:set>
                                    <p:anim calcmode="lin" valueType="num">
                                      <p:cBhvr additive="base">
                                        <p:cTn id="157" dur="500" fill="hold"/>
                                        <p:tgtEl>
                                          <p:spTgt spid="17432"/>
                                        </p:tgtEl>
                                        <p:attrNameLst>
                                          <p:attrName>ppt_x</p:attrName>
                                        </p:attrNameLst>
                                      </p:cBhvr>
                                      <p:tavLst>
                                        <p:tav tm="0">
                                          <p:val>
                                            <p:strVal val="0-#ppt_w/2"/>
                                          </p:val>
                                        </p:tav>
                                        <p:tav tm="100000">
                                          <p:val>
                                            <p:strVal val="#ppt_x"/>
                                          </p:val>
                                        </p:tav>
                                      </p:tavLst>
                                    </p:anim>
                                    <p:anim calcmode="lin" valueType="num">
                                      <p:cBhvr additive="base">
                                        <p:cTn id="158" dur="500" fill="hold"/>
                                        <p:tgtEl>
                                          <p:spTgt spid="17432"/>
                                        </p:tgtEl>
                                        <p:attrNameLst>
                                          <p:attrName>ppt_y</p:attrName>
                                        </p:attrNameLst>
                                      </p:cBhvr>
                                      <p:tavLst>
                                        <p:tav tm="0">
                                          <p:val>
                                            <p:strVal val="#ppt_y"/>
                                          </p:val>
                                        </p:tav>
                                        <p:tav tm="100000">
                                          <p:val>
                                            <p:strVal val="#ppt_y"/>
                                          </p:val>
                                        </p:tav>
                                      </p:tavLst>
                                    </p:anim>
                                  </p:childTnLst>
                                </p:cTn>
                              </p:par>
                            </p:childTnLst>
                          </p:cTn>
                        </p:par>
                      </p:childTnLst>
                    </p:cTn>
                  </p:par>
                  <p:par>
                    <p:cTn id="159" fill="hold">
                      <p:stCondLst>
                        <p:cond delay="indefinite"/>
                      </p:stCondLst>
                      <p:childTnLst>
                        <p:par>
                          <p:cTn id="160" fill="hold">
                            <p:stCondLst>
                              <p:cond delay="0"/>
                            </p:stCondLst>
                            <p:childTnLst>
                              <p:par>
                                <p:cTn id="161" presetID="2" presetClass="entr" presetSubtype="8" fill="hold" grpId="0" nodeType="clickEffect">
                                  <p:stCondLst>
                                    <p:cond delay="0"/>
                                  </p:stCondLst>
                                  <p:childTnLst>
                                    <p:set>
                                      <p:cBhvr>
                                        <p:cTn id="162" dur="1" fill="hold">
                                          <p:stCondLst>
                                            <p:cond delay="0"/>
                                          </p:stCondLst>
                                        </p:cTn>
                                        <p:tgtEl>
                                          <p:spTgt spid="17435"/>
                                        </p:tgtEl>
                                        <p:attrNameLst>
                                          <p:attrName>style.visibility</p:attrName>
                                        </p:attrNameLst>
                                      </p:cBhvr>
                                      <p:to>
                                        <p:strVal val="visible"/>
                                      </p:to>
                                    </p:set>
                                    <p:anim calcmode="lin" valueType="num">
                                      <p:cBhvr additive="base">
                                        <p:cTn id="163" dur="500" fill="hold"/>
                                        <p:tgtEl>
                                          <p:spTgt spid="17435"/>
                                        </p:tgtEl>
                                        <p:attrNameLst>
                                          <p:attrName>ppt_x</p:attrName>
                                        </p:attrNameLst>
                                      </p:cBhvr>
                                      <p:tavLst>
                                        <p:tav tm="0">
                                          <p:val>
                                            <p:strVal val="0-#ppt_w/2"/>
                                          </p:val>
                                        </p:tav>
                                        <p:tav tm="100000">
                                          <p:val>
                                            <p:strVal val="#ppt_x"/>
                                          </p:val>
                                        </p:tav>
                                      </p:tavLst>
                                    </p:anim>
                                    <p:anim calcmode="lin" valueType="num">
                                      <p:cBhvr additive="base">
                                        <p:cTn id="164" dur="500" fill="hold"/>
                                        <p:tgtEl>
                                          <p:spTgt spid="17435"/>
                                        </p:tgtEl>
                                        <p:attrNameLst>
                                          <p:attrName>ppt_y</p:attrName>
                                        </p:attrNameLst>
                                      </p:cBhvr>
                                      <p:tavLst>
                                        <p:tav tm="0">
                                          <p:val>
                                            <p:strVal val="#ppt_y"/>
                                          </p:val>
                                        </p:tav>
                                        <p:tav tm="100000">
                                          <p:val>
                                            <p:strVal val="#ppt_y"/>
                                          </p:val>
                                        </p:tav>
                                      </p:tavLst>
                                    </p:anim>
                                  </p:childTnLst>
                                </p:cTn>
                              </p:par>
                            </p:childTnLst>
                          </p:cTn>
                        </p:par>
                      </p:childTnLst>
                    </p:cTn>
                  </p:par>
                  <p:par>
                    <p:cTn id="165" fill="hold">
                      <p:stCondLst>
                        <p:cond delay="indefinite"/>
                      </p:stCondLst>
                      <p:childTnLst>
                        <p:par>
                          <p:cTn id="166" fill="hold">
                            <p:stCondLst>
                              <p:cond delay="0"/>
                            </p:stCondLst>
                            <p:childTnLst>
                              <p:par>
                                <p:cTn id="167" presetID="2" presetClass="entr" presetSubtype="8" fill="hold" grpId="0" nodeType="clickEffect">
                                  <p:stCondLst>
                                    <p:cond delay="0"/>
                                  </p:stCondLst>
                                  <p:childTnLst>
                                    <p:set>
                                      <p:cBhvr>
                                        <p:cTn id="168" dur="1" fill="hold">
                                          <p:stCondLst>
                                            <p:cond delay="0"/>
                                          </p:stCondLst>
                                        </p:cTn>
                                        <p:tgtEl>
                                          <p:spTgt spid="17437"/>
                                        </p:tgtEl>
                                        <p:attrNameLst>
                                          <p:attrName>style.visibility</p:attrName>
                                        </p:attrNameLst>
                                      </p:cBhvr>
                                      <p:to>
                                        <p:strVal val="visible"/>
                                      </p:to>
                                    </p:set>
                                    <p:anim calcmode="lin" valueType="num">
                                      <p:cBhvr additive="base">
                                        <p:cTn id="169" dur="500" fill="hold"/>
                                        <p:tgtEl>
                                          <p:spTgt spid="17437"/>
                                        </p:tgtEl>
                                        <p:attrNameLst>
                                          <p:attrName>ppt_x</p:attrName>
                                        </p:attrNameLst>
                                      </p:cBhvr>
                                      <p:tavLst>
                                        <p:tav tm="0">
                                          <p:val>
                                            <p:strVal val="0-#ppt_w/2"/>
                                          </p:val>
                                        </p:tav>
                                        <p:tav tm="100000">
                                          <p:val>
                                            <p:strVal val="#ppt_x"/>
                                          </p:val>
                                        </p:tav>
                                      </p:tavLst>
                                    </p:anim>
                                    <p:anim calcmode="lin" valueType="num">
                                      <p:cBhvr additive="base">
                                        <p:cTn id="170" dur="500" fill="hold"/>
                                        <p:tgtEl>
                                          <p:spTgt spid="17437"/>
                                        </p:tgtEl>
                                        <p:attrNameLst>
                                          <p:attrName>ppt_y</p:attrName>
                                        </p:attrNameLst>
                                      </p:cBhvr>
                                      <p:tavLst>
                                        <p:tav tm="0">
                                          <p:val>
                                            <p:strVal val="#ppt_y"/>
                                          </p:val>
                                        </p:tav>
                                        <p:tav tm="100000">
                                          <p:val>
                                            <p:strVal val="#ppt_y"/>
                                          </p:val>
                                        </p:tav>
                                      </p:tavLst>
                                    </p:anim>
                                  </p:childTnLst>
                                </p:cTn>
                              </p:par>
                            </p:childTnLst>
                          </p:cTn>
                        </p:par>
                      </p:childTnLst>
                    </p:cTn>
                  </p:par>
                  <p:par>
                    <p:cTn id="171" fill="hold">
                      <p:stCondLst>
                        <p:cond delay="indefinite"/>
                      </p:stCondLst>
                      <p:childTnLst>
                        <p:par>
                          <p:cTn id="172" fill="hold">
                            <p:stCondLst>
                              <p:cond delay="0"/>
                            </p:stCondLst>
                            <p:childTnLst>
                              <p:par>
                                <p:cTn id="173" presetID="2" presetClass="entr" presetSubtype="8" fill="hold" grpId="0" nodeType="clickEffect" nodePh="1">
                                  <p:stCondLst>
                                    <p:cond delay="0"/>
                                  </p:stCondLst>
                                  <p:endCondLst>
                                    <p:cond evt="begin" delay="0">
                                      <p:tn val="173"/>
                                    </p:cond>
                                  </p:endCondLst>
                                  <p:childTnLst>
                                    <p:set>
                                      <p:cBhvr>
                                        <p:cTn id="174" dur="1" fill="hold">
                                          <p:stCondLst>
                                            <p:cond delay="0"/>
                                          </p:stCondLst>
                                        </p:cTn>
                                        <p:tgtEl>
                                          <p:spTgt spid="17440"/>
                                        </p:tgtEl>
                                        <p:attrNameLst>
                                          <p:attrName>style.visibility</p:attrName>
                                        </p:attrNameLst>
                                      </p:cBhvr>
                                      <p:to>
                                        <p:strVal val="visible"/>
                                      </p:to>
                                    </p:set>
                                    <p:anim calcmode="lin" valueType="num">
                                      <p:cBhvr additive="base">
                                        <p:cTn id="175" dur="500" fill="hold"/>
                                        <p:tgtEl>
                                          <p:spTgt spid="17440"/>
                                        </p:tgtEl>
                                        <p:attrNameLst>
                                          <p:attrName>ppt_x</p:attrName>
                                        </p:attrNameLst>
                                      </p:cBhvr>
                                      <p:tavLst>
                                        <p:tav tm="0">
                                          <p:val>
                                            <p:strVal val="0-#ppt_w/2"/>
                                          </p:val>
                                        </p:tav>
                                        <p:tav tm="100000">
                                          <p:val>
                                            <p:strVal val="#ppt_x"/>
                                          </p:val>
                                        </p:tav>
                                      </p:tavLst>
                                    </p:anim>
                                    <p:anim calcmode="lin" valueType="num">
                                      <p:cBhvr additive="base">
                                        <p:cTn id="176" dur="500" fill="hold"/>
                                        <p:tgtEl>
                                          <p:spTgt spid="17440"/>
                                        </p:tgtEl>
                                        <p:attrNameLst>
                                          <p:attrName>ppt_y</p:attrName>
                                        </p:attrNameLst>
                                      </p:cBhvr>
                                      <p:tavLst>
                                        <p:tav tm="0">
                                          <p:val>
                                            <p:strVal val="#ppt_y"/>
                                          </p:val>
                                        </p:tav>
                                        <p:tav tm="100000">
                                          <p:val>
                                            <p:strVal val="#ppt_y"/>
                                          </p:val>
                                        </p:tav>
                                      </p:tavLst>
                                    </p:anim>
                                  </p:childTnLst>
                                </p:cTn>
                              </p:par>
                            </p:childTnLst>
                          </p:cTn>
                        </p:par>
                      </p:childTnLst>
                    </p:cTn>
                  </p:par>
                  <p:par>
                    <p:cTn id="177" fill="hold">
                      <p:stCondLst>
                        <p:cond delay="indefinite"/>
                      </p:stCondLst>
                      <p:childTnLst>
                        <p:par>
                          <p:cTn id="178" fill="hold">
                            <p:stCondLst>
                              <p:cond delay="0"/>
                            </p:stCondLst>
                            <p:childTnLst>
                              <p:par>
                                <p:cTn id="179" presetID="2" presetClass="entr" presetSubtype="8" fill="hold" grpId="0" nodeType="clickEffect" nodePh="1">
                                  <p:stCondLst>
                                    <p:cond delay="0"/>
                                  </p:stCondLst>
                                  <p:endCondLst>
                                    <p:cond evt="begin" delay="0">
                                      <p:tn val="179"/>
                                    </p:cond>
                                  </p:endCondLst>
                                  <p:childTnLst>
                                    <p:set>
                                      <p:cBhvr>
                                        <p:cTn id="180" dur="1" fill="hold">
                                          <p:stCondLst>
                                            <p:cond delay="0"/>
                                          </p:stCondLst>
                                        </p:cTn>
                                        <p:tgtEl>
                                          <p:spTgt spid="17436"/>
                                        </p:tgtEl>
                                        <p:attrNameLst>
                                          <p:attrName>style.visibility</p:attrName>
                                        </p:attrNameLst>
                                      </p:cBhvr>
                                      <p:to>
                                        <p:strVal val="visible"/>
                                      </p:to>
                                    </p:set>
                                    <p:anim calcmode="lin" valueType="num">
                                      <p:cBhvr additive="base">
                                        <p:cTn id="181" dur="500" fill="hold"/>
                                        <p:tgtEl>
                                          <p:spTgt spid="17436"/>
                                        </p:tgtEl>
                                        <p:attrNameLst>
                                          <p:attrName>ppt_x</p:attrName>
                                        </p:attrNameLst>
                                      </p:cBhvr>
                                      <p:tavLst>
                                        <p:tav tm="0">
                                          <p:val>
                                            <p:strVal val="0-#ppt_w/2"/>
                                          </p:val>
                                        </p:tav>
                                        <p:tav tm="100000">
                                          <p:val>
                                            <p:strVal val="#ppt_x"/>
                                          </p:val>
                                        </p:tav>
                                      </p:tavLst>
                                    </p:anim>
                                    <p:anim calcmode="lin" valueType="num">
                                      <p:cBhvr additive="base">
                                        <p:cTn id="182" dur="500" fill="hold"/>
                                        <p:tgtEl>
                                          <p:spTgt spid="17436"/>
                                        </p:tgtEl>
                                        <p:attrNameLst>
                                          <p:attrName>ppt_y</p:attrName>
                                        </p:attrNameLst>
                                      </p:cBhvr>
                                      <p:tavLst>
                                        <p:tav tm="0">
                                          <p:val>
                                            <p:strVal val="#ppt_y"/>
                                          </p:val>
                                        </p:tav>
                                        <p:tav tm="100000">
                                          <p:val>
                                            <p:strVal val="#ppt_y"/>
                                          </p:val>
                                        </p:tav>
                                      </p:tavLst>
                                    </p:anim>
                                  </p:childTnLst>
                                </p:cTn>
                              </p:par>
                            </p:childTnLst>
                          </p:cTn>
                        </p:par>
                      </p:childTnLst>
                    </p:cTn>
                  </p:par>
                  <p:par>
                    <p:cTn id="183" fill="hold">
                      <p:stCondLst>
                        <p:cond delay="indefinite"/>
                      </p:stCondLst>
                      <p:childTnLst>
                        <p:par>
                          <p:cTn id="184" fill="hold">
                            <p:stCondLst>
                              <p:cond delay="0"/>
                            </p:stCondLst>
                            <p:childTnLst>
                              <p:par>
                                <p:cTn id="185" presetID="2" presetClass="entr" presetSubtype="8" fill="hold" grpId="0" nodeType="clickEffect">
                                  <p:stCondLst>
                                    <p:cond delay="0"/>
                                  </p:stCondLst>
                                  <p:childTnLst>
                                    <p:set>
                                      <p:cBhvr>
                                        <p:cTn id="186" dur="1" fill="hold">
                                          <p:stCondLst>
                                            <p:cond delay="0"/>
                                          </p:stCondLst>
                                        </p:cTn>
                                        <p:tgtEl>
                                          <p:spTgt spid="17441"/>
                                        </p:tgtEl>
                                        <p:attrNameLst>
                                          <p:attrName>style.visibility</p:attrName>
                                        </p:attrNameLst>
                                      </p:cBhvr>
                                      <p:to>
                                        <p:strVal val="visible"/>
                                      </p:to>
                                    </p:set>
                                    <p:anim calcmode="lin" valueType="num">
                                      <p:cBhvr additive="base">
                                        <p:cTn id="187" dur="500" fill="hold"/>
                                        <p:tgtEl>
                                          <p:spTgt spid="17441"/>
                                        </p:tgtEl>
                                        <p:attrNameLst>
                                          <p:attrName>ppt_x</p:attrName>
                                        </p:attrNameLst>
                                      </p:cBhvr>
                                      <p:tavLst>
                                        <p:tav tm="0">
                                          <p:val>
                                            <p:strVal val="0-#ppt_w/2"/>
                                          </p:val>
                                        </p:tav>
                                        <p:tav tm="100000">
                                          <p:val>
                                            <p:strVal val="#ppt_x"/>
                                          </p:val>
                                        </p:tav>
                                      </p:tavLst>
                                    </p:anim>
                                    <p:anim calcmode="lin" valueType="num">
                                      <p:cBhvr additive="base">
                                        <p:cTn id="188" dur="500" fill="hold"/>
                                        <p:tgtEl>
                                          <p:spTgt spid="1744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0" grpId="0" animBg="1" autoUpdateAnimBg="0"/>
      <p:bldP spid="17411" grpId="0" animBg="1"/>
      <p:bldP spid="17412" grpId="0" autoUpdateAnimBg="0"/>
      <p:bldP spid="17413" grpId="0" autoUpdateAnimBg="0"/>
      <p:bldP spid="17414" grpId="0" animBg="1" autoUpdateAnimBg="0"/>
      <p:bldP spid="17415" grpId="0" animBg="1"/>
      <p:bldP spid="17416" grpId="0" animBg="1"/>
      <p:bldP spid="17417" grpId="0" animBg="1"/>
      <p:bldP spid="17418" grpId="0" animBg="1" autoUpdateAnimBg="0"/>
      <p:bldP spid="17419" grpId="0" animBg="1" autoUpdateAnimBg="0"/>
      <p:bldP spid="17420" grpId="0" animBg="1"/>
      <p:bldP spid="17421" grpId="0" animBg="1"/>
      <p:bldP spid="17422" grpId="0" animBg="1"/>
      <p:bldP spid="17423" grpId="0" animBg="1"/>
      <p:bldP spid="17425" grpId="0" animBg="1" autoUpdateAnimBg="0"/>
      <p:bldP spid="17426" grpId="0" animBg="1" autoUpdateAnimBg="0"/>
      <p:bldP spid="17427" grpId="0" animBg="1" autoUpdateAnimBg="0"/>
      <p:bldP spid="17428" grpId="0" animBg="1" autoUpdateAnimBg="0"/>
      <p:bldP spid="17429" grpId="0" animBg="1"/>
      <p:bldP spid="17430" grpId="0" animBg="1"/>
      <p:bldP spid="17431" grpId="0" animBg="1"/>
      <p:bldP spid="17432" grpId="0" animBg="1"/>
      <p:bldP spid="17433" grpId="0" animBg="1" autoUpdateAnimBg="0"/>
      <p:bldP spid="17434" grpId="0" animBg="1" autoUpdateAnimBg="0"/>
      <p:bldP spid="17435" grpId="0" animBg="1" autoUpdateAnimBg="0"/>
      <p:bldP spid="17436" grpId="0" autoUpdateAnimBg="0"/>
      <p:bldP spid="17437" grpId="0" animBg="1" autoUpdateAnimBg="0"/>
      <p:bldP spid="17438" grpId="0" animBg="1" autoUpdateAnimBg="0"/>
      <p:bldP spid="17439" grpId="0" animBg="1" autoUpdateAnimBg="0"/>
      <p:bldP spid="17440" grpId="0" autoUpdateAnimBg="0"/>
      <p:bldP spid="17441" grpId="0" animBg="1"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b="1" dirty="0" smtClean="0">
                <a:latin typeface="Tempus Sans ITC" pitchFamily="82" charset="0"/>
              </a:rPr>
              <a:t>Level A – Fry Score 3.5</a:t>
            </a:r>
            <a:endParaRPr lang="en-US" b="1" dirty="0">
              <a:latin typeface="Tempus Sans ITC" pitchFamily="82" charset="0"/>
            </a:endParaRPr>
          </a:p>
        </p:txBody>
      </p:sp>
      <p:sp>
        <p:nvSpPr>
          <p:cNvPr id="5" name="Content Placeholder 4"/>
          <p:cNvSpPr>
            <a:spLocks noGrp="1"/>
          </p:cNvSpPr>
          <p:nvPr>
            <p:ph idx="1"/>
          </p:nvPr>
        </p:nvSpPr>
        <p:spPr>
          <a:xfrm>
            <a:off x="0" y="762000"/>
            <a:ext cx="9144000" cy="4525963"/>
          </a:xfrm>
        </p:spPr>
        <p:txBody>
          <a:bodyPr>
            <a:noAutofit/>
          </a:bodyPr>
          <a:lstStyle/>
          <a:p>
            <a:pPr>
              <a:buNone/>
            </a:pPr>
            <a:r>
              <a:rPr lang="en-US" sz="2800" b="1" dirty="0" smtClean="0">
                <a:latin typeface="Tempus Sans ITC" pitchFamily="82" charset="0"/>
              </a:rPr>
              <a:t>Uses Level A with</a:t>
            </a:r>
          </a:p>
          <a:p>
            <a:r>
              <a:rPr lang="en-US" sz="2800" b="1" dirty="0" smtClean="0">
                <a:latin typeface="Tempus Sans ITC" pitchFamily="82" charset="0"/>
              </a:rPr>
              <a:t> </a:t>
            </a:r>
            <a:r>
              <a:rPr lang="en-US" sz="2800" b="1" dirty="0" smtClean="0">
                <a:solidFill>
                  <a:srgbClr val="C00000"/>
                </a:solidFill>
                <a:latin typeface="Tempus Sans ITC" pitchFamily="82" charset="0"/>
              </a:rPr>
              <a:t>students who are reading well below grade level.</a:t>
            </a:r>
          </a:p>
          <a:p>
            <a:r>
              <a:rPr lang="en-US" sz="2800" b="1" dirty="0" smtClean="0">
                <a:latin typeface="Tempus Sans ITC" pitchFamily="82" charset="0"/>
              </a:rPr>
              <a:t> </a:t>
            </a:r>
            <a:r>
              <a:rPr lang="en-US" sz="2800" b="1" dirty="0" smtClean="0">
                <a:solidFill>
                  <a:schemeClr val="tx2"/>
                </a:solidFill>
                <a:latin typeface="Tempus Sans ITC" pitchFamily="82" charset="0"/>
              </a:rPr>
              <a:t>students who generally have limited vocabulary and background knowledge.</a:t>
            </a:r>
          </a:p>
          <a:p>
            <a:r>
              <a:rPr lang="en-US" sz="2800" b="1" dirty="0" smtClean="0">
                <a:latin typeface="Tempus Sans ITC" pitchFamily="82" charset="0"/>
              </a:rPr>
              <a:t> </a:t>
            </a:r>
            <a:r>
              <a:rPr lang="en-US" sz="2800" b="1" dirty="0" smtClean="0">
                <a:solidFill>
                  <a:srgbClr val="00B050"/>
                </a:solidFill>
                <a:latin typeface="Tempus Sans ITC" pitchFamily="82" charset="0"/>
              </a:rPr>
              <a:t>students who generally  are most successful with familiar words that are easy to decode and  within their oral vocabulary.</a:t>
            </a:r>
          </a:p>
          <a:p>
            <a:r>
              <a:rPr lang="en-US" sz="2800" b="1" dirty="0" smtClean="0">
                <a:latin typeface="Tempus Sans ITC" pitchFamily="82" charset="0"/>
              </a:rPr>
              <a:t> </a:t>
            </a:r>
            <a:r>
              <a:rPr lang="en-US" sz="2800" b="1" dirty="0" smtClean="0">
                <a:solidFill>
                  <a:srgbClr val="7030A0"/>
                </a:solidFill>
                <a:latin typeface="Tempus Sans ITC" pitchFamily="82" charset="0"/>
              </a:rPr>
              <a:t>students who are most successful with text that uses short and simple sentence structures with straightforward syntax.</a:t>
            </a:r>
          </a:p>
          <a:p>
            <a:r>
              <a:rPr lang="en-US" sz="2800" b="1" dirty="0" smtClean="0">
                <a:solidFill>
                  <a:schemeClr val="bg2">
                    <a:lumMod val="10000"/>
                  </a:schemeClr>
                </a:solidFill>
                <a:latin typeface="Tempus Sans ITC" pitchFamily="82" charset="0"/>
              </a:rPr>
              <a:t>students who understand content best when the text uses concrete examples to explain concepts.</a:t>
            </a:r>
          </a:p>
          <a:p>
            <a:r>
              <a:rPr lang="en-US" sz="2800" b="1" dirty="0" smtClean="0">
                <a:latin typeface="Tempus Sans ITC" pitchFamily="82" charset="0"/>
              </a:rPr>
              <a:t> </a:t>
            </a:r>
            <a:r>
              <a:rPr lang="en-US" sz="2800" b="1" dirty="0" smtClean="0">
                <a:solidFill>
                  <a:srgbClr val="663300"/>
                </a:solidFill>
                <a:latin typeface="Tempus Sans ITC" pitchFamily="82" charset="0"/>
              </a:rPr>
              <a:t>students with reading levels that range from 2.6 to 3.5.</a:t>
            </a:r>
            <a:endParaRPr lang="en-US" sz="2800" b="1" dirty="0">
              <a:solidFill>
                <a:srgbClr val="663300"/>
              </a:solidFill>
              <a:latin typeface="Tempus Sans ITC" pitchFamily="82" charset="0"/>
            </a:endParaRPr>
          </a:p>
        </p:txBody>
      </p:sp>
      <p:pic>
        <p:nvPicPr>
          <p:cNvPr id="6" name="Content Placeholder 3" descr="Clipboard05.jpg"/>
          <p:cNvPicPr>
            <a:picLocks noChangeAspect="1"/>
          </p:cNvPicPr>
          <p:nvPr/>
        </p:nvPicPr>
        <p:blipFill>
          <a:blip r:embed="rId2"/>
          <a:srcRect l="20724" t="31541" r="65993" b="44465"/>
          <a:stretch>
            <a:fillRect/>
          </a:stretch>
        </p:blipFill>
        <p:spPr>
          <a:xfrm>
            <a:off x="7756072" y="152400"/>
            <a:ext cx="1235528" cy="1673941"/>
          </a:xfrm>
          <a:prstGeom prst="rect">
            <a:avLst/>
          </a:prstGeom>
          <a:ln w="38100">
            <a:solidFill>
              <a:srgbClr val="7030A0"/>
            </a:solid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Effect transition="in" filter="strips(downLeft)">
                                      <p:cBhvr>
                                        <p:cTn id="7" dur="500"/>
                                        <p:tgtEl>
                                          <p:spTgt spid="5">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nodeType="clickEffect">
                                  <p:stCondLst>
                                    <p:cond delay="0"/>
                                  </p:stCondLst>
                                  <p:childTnLst>
                                    <p:set>
                                      <p:cBhvr>
                                        <p:cTn id="11" dur="1" fill="hold">
                                          <p:stCondLst>
                                            <p:cond delay="0"/>
                                          </p:stCondLst>
                                        </p:cTn>
                                        <p:tgtEl>
                                          <p:spTgt spid="5">
                                            <p:txEl>
                                              <p:pRg st="2" end="2"/>
                                            </p:txEl>
                                          </p:spTgt>
                                        </p:tgtEl>
                                        <p:attrNameLst>
                                          <p:attrName>style.visibility</p:attrName>
                                        </p:attrNameLst>
                                      </p:cBhvr>
                                      <p:to>
                                        <p:strVal val="visible"/>
                                      </p:to>
                                    </p:set>
                                    <p:animEffect transition="in" filter="strips(downLeft)">
                                      <p:cBhvr>
                                        <p:cTn id="12" dur="500"/>
                                        <p:tgtEl>
                                          <p:spTgt spid="5">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nodeType="clickEffect">
                                  <p:stCondLst>
                                    <p:cond delay="0"/>
                                  </p:stCondLst>
                                  <p:childTnLst>
                                    <p:set>
                                      <p:cBhvr>
                                        <p:cTn id="16" dur="1" fill="hold">
                                          <p:stCondLst>
                                            <p:cond delay="0"/>
                                          </p:stCondLst>
                                        </p:cTn>
                                        <p:tgtEl>
                                          <p:spTgt spid="5">
                                            <p:txEl>
                                              <p:pRg st="3" end="3"/>
                                            </p:txEl>
                                          </p:spTgt>
                                        </p:tgtEl>
                                        <p:attrNameLst>
                                          <p:attrName>style.visibility</p:attrName>
                                        </p:attrNameLst>
                                      </p:cBhvr>
                                      <p:to>
                                        <p:strVal val="visible"/>
                                      </p:to>
                                    </p:set>
                                    <p:animEffect transition="in" filter="strips(downLeft)">
                                      <p:cBhvr>
                                        <p:cTn id="17" dur="500"/>
                                        <p:tgtEl>
                                          <p:spTgt spid="5">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12" fill="hold" nodeType="clickEffect">
                                  <p:stCondLst>
                                    <p:cond delay="0"/>
                                  </p:stCondLst>
                                  <p:childTnLst>
                                    <p:set>
                                      <p:cBhvr>
                                        <p:cTn id="21" dur="1" fill="hold">
                                          <p:stCondLst>
                                            <p:cond delay="0"/>
                                          </p:stCondLst>
                                        </p:cTn>
                                        <p:tgtEl>
                                          <p:spTgt spid="5">
                                            <p:txEl>
                                              <p:pRg st="4" end="4"/>
                                            </p:txEl>
                                          </p:spTgt>
                                        </p:tgtEl>
                                        <p:attrNameLst>
                                          <p:attrName>style.visibility</p:attrName>
                                        </p:attrNameLst>
                                      </p:cBhvr>
                                      <p:to>
                                        <p:strVal val="visible"/>
                                      </p:to>
                                    </p:set>
                                    <p:animEffect transition="in" filter="strips(downLeft)">
                                      <p:cBhvr>
                                        <p:cTn id="22" dur="500"/>
                                        <p:tgtEl>
                                          <p:spTgt spid="5">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8" presetClass="entr" presetSubtype="12" fill="hold" nodeType="clickEffect">
                                  <p:stCondLst>
                                    <p:cond delay="0"/>
                                  </p:stCondLst>
                                  <p:childTnLst>
                                    <p:set>
                                      <p:cBhvr>
                                        <p:cTn id="26" dur="1" fill="hold">
                                          <p:stCondLst>
                                            <p:cond delay="0"/>
                                          </p:stCondLst>
                                        </p:cTn>
                                        <p:tgtEl>
                                          <p:spTgt spid="5">
                                            <p:txEl>
                                              <p:pRg st="5" end="5"/>
                                            </p:txEl>
                                          </p:spTgt>
                                        </p:tgtEl>
                                        <p:attrNameLst>
                                          <p:attrName>style.visibility</p:attrName>
                                        </p:attrNameLst>
                                      </p:cBhvr>
                                      <p:to>
                                        <p:strVal val="visible"/>
                                      </p:to>
                                    </p:set>
                                    <p:animEffect transition="in" filter="strips(downLeft)">
                                      <p:cBhvr>
                                        <p:cTn id="27" dur="500"/>
                                        <p:tgtEl>
                                          <p:spTgt spid="5">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8" presetClass="entr" presetSubtype="12" fill="hold" nodeType="clickEffect">
                                  <p:stCondLst>
                                    <p:cond delay="0"/>
                                  </p:stCondLst>
                                  <p:childTnLst>
                                    <p:set>
                                      <p:cBhvr>
                                        <p:cTn id="31" dur="1" fill="hold">
                                          <p:stCondLst>
                                            <p:cond delay="0"/>
                                          </p:stCondLst>
                                        </p:cTn>
                                        <p:tgtEl>
                                          <p:spTgt spid="5">
                                            <p:txEl>
                                              <p:pRg st="6" end="6"/>
                                            </p:txEl>
                                          </p:spTgt>
                                        </p:tgtEl>
                                        <p:attrNameLst>
                                          <p:attrName>style.visibility</p:attrName>
                                        </p:attrNameLst>
                                      </p:cBhvr>
                                      <p:to>
                                        <p:strVal val="visible"/>
                                      </p:to>
                                    </p:set>
                                    <p:animEffect transition="in" filter="strips(downLeft)">
                                      <p:cBhvr>
                                        <p:cTn id="32" dur="500"/>
                                        <p:tgtEl>
                                          <p:spTgt spid="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143000"/>
          </a:xfrm>
        </p:spPr>
        <p:txBody>
          <a:bodyPr/>
          <a:lstStyle/>
          <a:p>
            <a:r>
              <a:rPr lang="en-US" b="1" dirty="0" smtClean="0">
                <a:latin typeface="Tempus Sans ITC" pitchFamily="82" charset="0"/>
              </a:rPr>
              <a:t>Level B – Fry Score 4.5</a:t>
            </a:r>
            <a:endParaRPr lang="en-US" b="1" dirty="0">
              <a:latin typeface="Tempus Sans ITC" pitchFamily="82" charset="0"/>
            </a:endParaRPr>
          </a:p>
        </p:txBody>
      </p:sp>
      <p:pic>
        <p:nvPicPr>
          <p:cNvPr id="4" name="Content Placeholder 3" descr="Clipboard05.jpg"/>
          <p:cNvPicPr>
            <a:picLocks noGrp="1" noChangeAspect="1"/>
          </p:cNvPicPr>
          <p:nvPr>
            <p:ph idx="1"/>
          </p:nvPr>
        </p:nvPicPr>
        <p:blipFill>
          <a:blip r:embed="rId2"/>
          <a:srcRect l="38307" t="31817" r="48218" b="44071"/>
          <a:stretch>
            <a:fillRect/>
          </a:stretch>
        </p:blipFill>
        <p:spPr>
          <a:xfrm>
            <a:off x="228600" y="152400"/>
            <a:ext cx="1314298" cy="1763841"/>
          </a:xfrm>
          <a:prstGeom prst="rect">
            <a:avLst/>
          </a:prstGeom>
          <a:ln w="38100">
            <a:solidFill>
              <a:srgbClr val="663300"/>
            </a:solidFill>
          </a:ln>
        </p:spPr>
      </p:pic>
      <p:sp>
        <p:nvSpPr>
          <p:cNvPr id="5" name="TextBox 4"/>
          <p:cNvSpPr txBox="1"/>
          <p:nvPr/>
        </p:nvSpPr>
        <p:spPr>
          <a:xfrm>
            <a:off x="228600" y="2125682"/>
            <a:ext cx="8610600" cy="3970318"/>
          </a:xfrm>
          <a:prstGeom prst="rect">
            <a:avLst/>
          </a:prstGeom>
          <a:noFill/>
        </p:spPr>
        <p:txBody>
          <a:bodyPr wrap="square" rtlCol="0">
            <a:spAutoFit/>
          </a:bodyPr>
          <a:lstStyle/>
          <a:p>
            <a:r>
              <a:rPr lang="en-US" sz="2800" b="1" dirty="0" smtClean="0">
                <a:latin typeface="Tempus Sans ITC" pitchFamily="82" charset="0"/>
              </a:rPr>
              <a:t>Use Level B with</a:t>
            </a:r>
          </a:p>
          <a:p>
            <a:pPr>
              <a:buFont typeface="Arial" pitchFamily="34" charset="0"/>
              <a:buChar char="•"/>
            </a:pPr>
            <a:r>
              <a:rPr lang="en-US" sz="2800" b="1" dirty="0" smtClean="0">
                <a:latin typeface="Tempus Sans ITC" pitchFamily="82" charset="0"/>
              </a:rPr>
              <a:t> </a:t>
            </a:r>
            <a:r>
              <a:rPr lang="en-US" sz="2800" b="1" dirty="0" smtClean="0">
                <a:solidFill>
                  <a:srgbClr val="00B050"/>
                </a:solidFill>
                <a:latin typeface="Tempus Sans ITC" pitchFamily="82" charset="0"/>
              </a:rPr>
              <a:t>students who are reading at or below grade level.</a:t>
            </a:r>
          </a:p>
          <a:p>
            <a:pPr>
              <a:buFont typeface="Arial" pitchFamily="34" charset="0"/>
              <a:buChar char="•"/>
            </a:pPr>
            <a:r>
              <a:rPr lang="en-US" sz="2800" b="1" dirty="0" smtClean="0">
                <a:solidFill>
                  <a:schemeClr val="tx2">
                    <a:lumMod val="75000"/>
                  </a:schemeClr>
                </a:solidFill>
                <a:latin typeface="Tempus Sans ITC" pitchFamily="82" charset="0"/>
              </a:rPr>
              <a:t> students who can read two-syllable words that are easy to decode and within their oral vocabulary.</a:t>
            </a:r>
          </a:p>
          <a:p>
            <a:pPr>
              <a:buFont typeface="Arial" pitchFamily="34" charset="0"/>
              <a:buChar char="•"/>
            </a:pPr>
            <a:r>
              <a:rPr lang="en-US" sz="2800" b="1" dirty="0" smtClean="0">
                <a:latin typeface="Tempus Sans ITC" pitchFamily="82" charset="0"/>
              </a:rPr>
              <a:t> </a:t>
            </a:r>
            <a:r>
              <a:rPr lang="en-US" sz="2800" b="1" dirty="0" smtClean="0">
                <a:solidFill>
                  <a:srgbClr val="C00000"/>
                </a:solidFill>
                <a:latin typeface="Tempus Sans ITC" pitchFamily="82" charset="0"/>
              </a:rPr>
              <a:t>students who best understand text that uses mostly short, simple sentences with straight-forward syntax.</a:t>
            </a:r>
          </a:p>
          <a:p>
            <a:pPr>
              <a:buFont typeface="Arial" pitchFamily="34" charset="0"/>
              <a:buChar char="•"/>
            </a:pPr>
            <a:r>
              <a:rPr lang="en-US" sz="2800" b="1" dirty="0" smtClean="0">
                <a:latin typeface="Tempus Sans ITC" pitchFamily="82" charset="0"/>
              </a:rPr>
              <a:t> </a:t>
            </a:r>
            <a:r>
              <a:rPr lang="en-US" sz="2800" b="1" dirty="0" smtClean="0">
                <a:solidFill>
                  <a:srgbClr val="7030A0"/>
                </a:solidFill>
                <a:latin typeface="Tempus Sans ITC" pitchFamily="82" charset="0"/>
              </a:rPr>
              <a:t>students who understand concepts that are explained carefully and use some concrete examples.</a:t>
            </a:r>
          </a:p>
          <a:p>
            <a:pPr>
              <a:buFont typeface="Arial" pitchFamily="34" charset="0"/>
              <a:buChar char="•"/>
            </a:pPr>
            <a:r>
              <a:rPr lang="en-US" sz="2800" b="1" dirty="0" smtClean="0">
                <a:solidFill>
                  <a:schemeClr val="accent6">
                    <a:lumMod val="75000"/>
                  </a:schemeClr>
                </a:solidFill>
                <a:latin typeface="Tempus Sans ITC" pitchFamily="82" charset="0"/>
              </a:rPr>
              <a:t> students with reading levels that range from 3.5 to 4.5.</a:t>
            </a:r>
            <a:endParaRPr lang="en-US" sz="2800" b="1" dirty="0">
              <a:solidFill>
                <a:schemeClr val="accent6">
                  <a:lumMod val="75000"/>
                </a:schemeClr>
              </a:solidFill>
              <a:latin typeface="Tempus Sans ITC" pitchFamily="82"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Effect transition="in" filter="blinds(horizontal)">
                                      <p:cBhvr>
                                        <p:cTn id="7" dur="500"/>
                                        <p:tgtEl>
                                          <p:spTgt spid="5">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5">
                                            <p:txEl>
                                              <p:pRg st="2" end="2"/>
                                            </p:txEl>
                                          </p:spTgt>
                                        </p:tgtEl>
                                        <p:attrNameLst>
                                          <p:attrName>style.visibility</p:attrName>
                                        </p:attrNameLst>
                                      </p:cBhvr>
                                      <p:to>
                                        <p:strVal val="visible"/>
                                      </p:to>
                                    </p:set>
                                    <p:animEffect transition="in" filter="blinds(horizontal)">
                                      <p:cBhvr>
                                        <p:cTn id="12" dur="500"/>
                                        <p:tgtEl>
                                          <p:spTgt spid="5">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5">
                                            <p:txEl>
                                              <p:pRg st="3" end="3"/>
                                            </p:txEl>
                                          </p:spTgt>
                                        </p:tgtEl>
                                        <p:attrNameLst>
                                          <p:attrName>style.visibility</p:attrName>
                                        </p:attrNameLst>
                                      </p:cBhvr>
                                      <p:to>
                                        <p:strVal val="visible"/>
                                      </p:to>
                                    </p:set>
                                    <p:animEffect transition="in" filter="blinds(horizontal)">
                                      <p:cBhvr>
                                        <p:cTn id="17" dur="500"/>
                                        <p:tgtEl>
                                          <p:spTgt spid="5">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5">
                                            <p:txEl>
                                              <p:pRg st="4" end="4"/>
                                            </p:txEl>
                                          </p:spTgt>
                                        </p:tgtEl>
                                        <p:attrNameLst>
                                          <p:attrName>style.visibility</p:attrName>
                                        </p:attrNameLst>
                                      </p:cBhvr>
                                      <p:to>
                                        <p:strVal val="visible"/>
                                      </p:to>
                                    </p:set>
                                    <p:animEffect transition="in" filter="blinds(horizontal)">
                                      <p:cBhvr>
                                        <p:cTn id="22" dur="500"/>
                                        <p:tgtEl>
                                          <p:spTgt spid="5">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5">
                                            <p:txEl>
                                              <p:pRg st="5" end="5"/>
                                            </p:txEl>
                                          </p:spTgt>
                                        </p:tgtEl>
                                        <p:attrNameLst>
                                          <p:attrName>style.visibility</p:attrName>
                                        </p:attrNameLst>
                                      </p:cBhvr>
                                      <p:to>
                                        <p:strVal val="visible"/>
                                      </p:to>
                                    </p:set>
                                    <p:animEffect transition="in" filter="blinds(horizontal)">
                                      <p:cBhvr>
                                        <p:cTn id="27" dur="500"/>
                                        <p:tgtEl>
                                          <p:spTgt spid="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lstStyle/>
          <a:p>
            <a:r>
              <a:rPr lang="en-US" b="1" dirty="0" smtClean="0">
                <a:latin typeface="Tempus Sans ITC" pitchFamily="82" charset="0"/>
              </a:rPr>
              <a:t>Level C – Fry Score 5.2</a:t>
            </a:r>
            <a:endParaRPr lang="en-US" b="1" dirty="0">
              <a:latin typeface="Tempus Sans ITC" pitchFamily="82" charset="0"/>
            </a:endParaRPr>
          </a:p>
        </p:txBody>
      </p:sp>
      <p:sp>
        <p:nvSpPr>
          <p:cNvPr id="3" name="Content Placeholder 2"/>
          <p:cNvSpPr>
            <a:spLocks noGrp="1"/>
          </p:cNvSpPr>
          <p:nvPr>
            <p:ph idx="1"/>
          </p:nvPr>
        </p:nvSpPr>
        <p:spPr>
          <a:xfrm>
            <a:off x="76200" y="1143000"/>
            <a:ext cx="8915400" cy="4525963"/>
          </a:xfrm>
        </p:spPr>
        <p:txBody>
          <a:bodyPr>
            <a:noAutofit/>
          </a:bodyPr>
          <a:lstStyle/>
          <a:p>
            <a:pPr>
              <a:buNone/>
            </a:pPr>
            <a:r>
              <a:rPr lang="en-US" sz="2800" b="1" dirty="0" smtClean="0">
                <a:latin typeface="Tempus Sans ITC" pitchFamily="82" charset="0"/>
              </a:rPr>
              <a:t>Use Level C with</a:t>
            </a:r>
          </a:p>
          <a:p>
            <a:r>
              <a:rPr lang="en-US" sz="2800" b="1" dirty="0" smtClean="0">
                <a:solidFill>
                  <a:srgbClr val="00B050"/>
                </a:solidFill>
                <a:latin typeface="Tempus Sans ITC" pitchFamily="82" charset="0"/>
              </a:rPr>
              <a:t>students who are reading at or above grade               level.</a:t>
            </a:r>
          </a:p>
          <a:p>
            <a:r>
              <a:rPr lang="en-US" sz="2800" b="1" dirty="0" smtClean="0">
                <a:solidFill>
                  <a:schemeClr val="accent2">
                    <a:lumMod val="75000"/>
                  </a:schemeClr>
                </a:solidFill>
                <a:latin typeface="Tempus Sans ITC" pitchFamily="82" charset="0"/>
              </a:rPr>
              <a:t>students who have a good grasp of common vocabulary and are able to use context and other resources to unlock the meaning of technical content words.</a:t>
            </a:r>
          </a:p>
          <a:p>
            <a:r>
              <a:rPr lang="en-US" sz="2800" b="1" dirty="0" smtClean="0">
                <a:solidFill>
                  <a:schemeClr val="tx2"/>
                </a:solidFill>
                <a:latin typeface="Tempus Sans ITC" pitchFamily="82" charset="0"/>
              </a:rPr>
              <a:t>students who can understand simple and most complex sentence structures.</a:t>
            </a:r>
          </a:p>
          <a:p>
            <a:r>
              <a:rPr lang="en-US" sz="2800" b="1" dirty="0" smtClean="0">
                <a:solidFill>
                  <a:srgbClr val="C00000"/>
                </a:solidFill>
                <a:latin typeface="Tempus Sans ITC" pitchFamily="82" charset="0"/>
              </a:rPr>
              <a:t>students who, with appropriate support, can understand abstract concepts.</a:t>
            </a:r>
          </a:p>
          <a:p>
            <a:r>
              <a:rPr lang="en-US" sz="2800" b="1" dirty="0" smtClean="0">
                <a:solidFill>
                  <a:srgbClr val="7030A0"/>
                </a:solidFill>
                <a:latin typeface="Tempus Sans ITC" pitchFamily="82" charset="0"/>
              </a:rPr>
              <a:t>students with reading levels that range from 4.8 to 5.9.</a:t>
            </a:r>
            <a:endParaRPr lang="en-US" sz="2800" b="1" dirty="0">
              <a:solidFill>
                <a:srgbClr val="7030A0"/>
              </a:solidFill>
              <a:latin typeface="Tempus Sans ITC" pitchFamily="82" charset="0"/>
            </a:endParaRPr>
          </a:p>
        </p:txBody>
      </p:sp>
      <p:pic>
        <p:nvPicPr>
          <p:cNvPr id="4" name="Content Placeholder 3" descr="Clipboard05.jpg"/>
          <p:cNvPicPr>
            <a:picLocks noChangeAspect="1"/>
          </p:cNvPicPr>
          <p:nvPr/>
        </p:nvPicPr>
        <p:blipFill>
          <a:blip r:embed="rId2"/>
          <a:srcRect l="56161" t="31769" r="30471" b="44237"/>
          <a:stretch>
            <a:fillRect/>
          </a:stretch>
        </p:blipFill>
        <p:spPr>
          <a:xfrm>
            <a:off x="7543800" y="228601"/>
            <a:ext cx="1447800" cy="1948962"/>
          </a:xfrm>
          <a:prstGeom prst="rect">
            <a:avLst/>
          </a:prstGeom>
          <a:ln w="38100">
            <a:solidFill>
              <a:srgbClr val="7030A0"/>
            </a:solid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linds(horizont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blinds(horizontal)">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blinds(horizontal)">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blinds(horizontal)">
                                      <p:cBhvr>
                                        <p:cTn id="2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lstStyle/>
          <a:p>
            <a:r>
              <a:rPr lang="en-US" b="1" smtClean="0">
                <a:latin typeface="Tempus Sans ITC" pitchFamily="82" charset="0"/>
              </a:rPr>
              <a:t>Level D – Fry Score 6.2</a:t>
            </a:r>
            <a:endParaRPr lang="en-US" b="1" dirty="0">
              <a:latin typeface="Tempus Sans ITC" pitchFamily="82" charset="0"/>
            </a:endParaRPr>
          </a:p>
        </p:txBody>
      </p:sp>
      <p:pic>
        <p:nvPicPr>
          <p:cNvPr id="4" name="Content Placeholder 3" descr="Clipboard05.jpg"/>
          <p:cNvPicPr>
            <a:picLocks noGrp="1" noChangeAspect="1"/>
          </p:cNvPicPr>
          <p:nvPr>
            <p:ph idx="1"/>
          </p:nvPr>
        </p:nvPicPr>
        <p:blipFill>
          <a:blip r:embed="rId2"/>
          <a:srcRect l="73767" t="31974" r="12995" b="44071"/>
          <a:stretch>
            <a:fillRect/>
          </a:stretch>
        </p:blipFill>
        <p:spPr>
          <a:xfrm>
            <a:off x="152400" y="228600"/>
            <a:ext cx="1291182" cy="1752356"/>
          </a:xfrm>
          <a:prstGeom prst="rect">
            <a:avLst/>
          </a:prstGeom>
          <a:ln w="38100">
            <a:solidFill>
              <a:schemeClr val="accent1">
                <a:lumMod val="75000"/>
              </a:schemeClr>
            </a:solidFill>
          </a:ln>
        </p:spPr>
      </p:pic>
      <p:sp>
        <p:nvSpPr>
          <p:cNvPr id="5" name="TextBox 4"/>
          <p:cNvSpPr txBox="1"/>
          <p:nvPr/>
        </p:nvSpPr>
        <p:spPr>
          <a:xfrm>
            <a:off x="1524000" y="1295400"/>
            <a:ext cx="7315200" cy="5262979"/>
          </a:xfrm>
          <a:prstGeom prst="rect">
            <a:avLst/>
          </a:prstGeom>
          <a:noFill/>
        </p:spPr>
        <p:txBody>
          <a:bodyPr wrap="square" rtlCol="0">
            <a:spAutoFit/>
          </a:bodyPr>
          <a:lstStyle/>
          <a:p>
            <a:r>
              <a:rPr lang="en-US" sz="2800" b="1" dirty="0" smtClean="0">
                <a:latin typeface="Tempus Sans ITC" pitchFamily="82" charset="0"/>
              </a:rPr>
              <a:t>Use Level D with</a:t>
            </a:r>
          </a:p>
          <a:p>
            <a:pPr>
              <a:buFont typeface="Arial" pitchFamily="34" charset="0"/>
              <a:buChar char="•"/>
            </a:pPr>
            <a:r>
              <a:rPr lang="en-US" sz="2800" b="1" dirty="0" smtClean="0">
                <a:latin typeface="Tempus Sans ITC" pitchFamily="82" charset="0"/>
              </a:rPr>
              <a:t> </a:t>
            </a:r>
            <a:r>
              <a:rPr lang="en-US" sz="2800" b="1" dirty="0" smtClean="0">
                <a:solidFill>
                  <a:schemeClr val="accent6">
                    <a:lumMod val="50000"/>
                  </a:schemeClr>
                </a:solidFill>
                <a:latin typeface="Tempus Sans ITC" pitchFamily="82" charset="0"/>
              </a:rPr>
              <a:t>students who are your strongest readers.</a:t>
            </a:r>
          </a:p>
          <a:p>
            <a:pPr>
              <a:buFont typeface="Arial" pitchFamily="34" charset="0"/>
              <a:buChar char="•"/>
            </a:pPr>
            <a:r>
              <a:rPr lang="en-US" sz="2800" b="1" dirty="0" smtClean="0">
                <a:latin typeface="Tempus Sans ITC" pitchFamily="82" charset="0"/>
              </a:rPr>
              <a:t> </a:t>
            </a:r>
            <a:r>
              <a:rPr lang="en-US" sz="2800" b="1" dirty="0" smtClean="0">
                <a:solidFill>
                  <a:schemeClr val="accent4">
                    <a:lumMod val="50000"/>
                  </a:schemeClr>
                </a:solidFill>
                <a:latin typeface="Tempus Sans ITC" pitchFamily="82" charset="0"/>
              </a:rPr>
              <a:t>students who have well-developed vocabularies and broad background knowledge about a range of topics.</a:t>
            </a:r>
          </a:p>
          <a:p>
            <a:pPr>
              <a:buFont typeface="Arial" pitchFamily="34" charset="0"/>
              <a:buChar char="•"/>
            </a:pPr>
            <a:r>
              <a:rPr lang="en-US" sz="2800" b="1" dirty="0" smtClean="0">
                <a:latin typeface="Tempus Sans ITC" pitchFamily="82" charset="0"/>
              </a:rPr>
              <a:t> </a:t>
            </a:r>
            <a:r>
              <a:rPr lang="en-US" sz="2800" b="1" dirty="0" smtClean="0">
                <a:solidFill>
                  <a:schemeClr val="accent3">
                    <a:lumMod val="50000"/>
                  </a:schemeClr>
                </a:solidFill>
                <a:latin typeface="Tempus Sans ITC" pitchFamily="82" charset="0"/>
              </a:rPr>
              <a:t>students who are able to understand most complex sentence structures used in expository writing.</a:t>
            </a:r>
          </a:p>
          <a:p>
            <a:pPr>
              <a:buFont typeface="Arial" pitchFamily="34" charset="0"/>
              <a:buChar char="•"/>
            </a:pPr>
            <a:r>
              <a:rPr lang="en-US" sz="2800" b="1" dirty="0" smtClean="0">
                <a:latin typeface="Tempus Sans ITC" pitchFamily="82" charset="0"/>
              </a:rPr>
              <a:t> </a:t>
            </a:r>
            <a:r>
              <a:rPr lang="en-US" sz="2800" b="1" dirty="0" smtClean="0">
                <a:solidFill>
                  <a:srgbClr val="C00000"/>
                </a:solidFill>
                <a:latin typeface="Tempus Sans ITC" pitchFamily="82" charset="0"/>
              </a:rPr>
              <a:t>students who can grasp abstract concepts with appropriate support.</a:t>
            </a:r>
          </a:p>
          <a:p>
            <a:pPr>
              <a:buFont typeface="Arial" pitchFamily="34" charset="0"/>
              <a:buChar char="•"/>
            </a:pPr>
            <a:r>
              <a:rPr lang="en-US" sz="2800" b="1" dirty="0" smtClean="0">
                <a:latin typeface="Tempus Sans ITC" pitchFamily="82" charset="0"/>
              </a:rPr>
              <a:t> </a:t>
            </a:r>
            <a:r>
              <a:rPr lang="en-US" sz="2800" b="1" dirty="0" smtClean="0">
                <a:solidFill>
                  <a:srgbClr val="00B050"/>
                </a:solidFill>
                <a:latin typeface="Tempus Sans ITC" pitchFamily="82" charset="0"/>
              </a:rPr>
              <a:t>student with reading levels that range from 6.0 to 6.9.</a:t>
            </a:r>
            <a:endParaRPr lang="en-US" sz="2800" b="1" dirty="0">
              <a:solidFill>
                <a:srgbClr val="00B050"/>
              </a:solidFill>
              <a:latin typeface="Tempus Sans ITC" pitchFamily="82"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Effect transition="in" filter="blinds(horizontal)">
                                      <p:cBhvr>
                                        <p:cTn id="7" dur="500"/>
                                        <p:tgtEl>
                                          <p:spTgt spid="5">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5">
                                            <p:txEl>
                                              <p:pRg st="2" end="2"/>
                                            </p:txEl>
                                          </p:spTgt>
                                        </p:tgtEl>
                                        <p:attrNameLst>
                                          <p:attrName>style.visibility</p:attrName>
                                        </p:attrNameLst>
                                      </p:cBhvr>
                                      <p:to>
                                        <p:strVal val="visible"/>
                                      </p:to>
                                    </p:set>
                                    <p:animEffect transition="in" filter="blinds(horizontal)">
                                      <p:cBhvr>
                                        <p:cTn id="12" dur="500"/>
                                        <p:tgtEl>
                                          <p:spTgt spid="5">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5">
                                            <p:txEl>
                                              <p:pRg st="3" end="3"/>
                                            </p:txEl>
                                          </p:spTgt>
                                        </p:tgtEl>
                                        <p:attrNameLst>
                                          <p:attrName>style.visibility</p:attrName>
                                        </p:attrNameLst>
                                      </p:cBhvr>
                                      <p:to>
                                        <p:strVal val="visible"/>
                                      </p:to>
                                    </p:set>
                                    <p:animEffect transition="in" filter="blinds(horizontal)">
                                      <p:cBhvr>
                                        <p:cTn id="17" dur="500"/>
                                        <p:tgtEl>
                                          <p:spTgt spid="5">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5">
                                            <p:txEl>
                                              <p:pRg st="4" end="4"/>
                                            </p:txEl>
                                          </p:spTgt>
                                        </p:tgtEl>
                                        <p:attrNameLst>
                                          <p:attrName>style.visibility</p:attrName>
                                        </p:attrNameLst>
                                      </p:cBhvr>
                                      <p:to>
                                        <p:strVal val="visible"/>
                                      </p:to>
                                    </p:set>
                                    <p:animEffect transition="in" filter="blinds(horizontal)">
                                      <p:cBhvr>
                                        <p:cTn id="22" dur="500"/>
                                        <p:tgtEl>
                                          <p:spTgt spid="5">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5">
                                            <p:txEl>
                                              <p:pRg st="5" end="5"/>
                                            </p:txEl>
                                          </p:spTgt>
                                        </p:tgtEl>
                                        <p:attrNameLst>
                                          <p:attrName>style.visibility</p:attrName>
                                        </p:attrNameLst>
                                      </p:cBhvr>
                                      <p:to>
                                        <p:strVal val="visible"/>
                                      </p:to>
                                    </p:set>
                                    <p:animEffect transition="in" filter="blinds(horizontal)">
                                      <p:cBhvr>
                                        <p:cTn id="27" dur="500"/>
                                        <p:tgtEl>
                                          <p:spTgt spid="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effectLst>
                  <a:outerShdw blurRad="38100" dist="38100" dir="2700000" algn="tl">
                    <a:srgbClr val="000000">
                      <a:alpha val="43137"/>
                    </a:srgbClr>
                  </a:outerShdw>
                </a:effectLst>
              </a:rPr>
              <a:t/>
            </a:r>
            <a:br>
              <a:rPr lang="en-US" b="1" dirty="0" smtClean="0">
                <a:effectLst>
                  <a:outerShdw blurRad="38100" dist="38100" dir="2700000" algn="tl">
                    <a:srgbClr val="000000">
                      <a:alpha val="43137"/>
                    </a:srgbClr>
                  </a:outerShdw>
                </a:effectLst>
              </a:rPr>
            </a:br>
            <a:r>
              <a:rPr lang="en-US" b="1" dirty="0" smtClean="0">
                <a:effectLst>
                  <a:outerShdw blurRad="38100" dist="38100" dir="2700000" algn="tl">
                    <a:srgbClr val="000000">
                      <a:alpha val="43137"/>
                    </a:srgbClr>
                  </a:outerShdw>
                </a:effectLst>
              </a:rPr>
              <a:t/>
            </a:r>
            <a:br>
              <a:rPr lang="en-US" b="1" dirty="0" smtClean="0">
                <a:effectLst>
                  <a:outerShdw blurRad="38100" dist="38100" dir="2700000" algn="tl">
                    <a:srgbClr val="000000">
                      <a:alpha val="43137"/>
                    </a:srgbClr>
                  </a:outerShdw>
                </a:effectLst>
              </a:rPr>
            </a:br>
            <a:r>
              <a:rPr lang="en-US" b="1" dirty="0" smtClean="0">
                <a:effectLst>
                  <a:outerShdw blurRad="38100" dist="38100" dir="2700000" algn="tl">
                    <a:srgbClr val="000000">
                      <a:alpha val="43137"/>
                    </a:srgbClr>
                  </a:outerShdw>
                </a:effectLst>
              </a:rPr>
              <a:t/>
            </a:r>
            <a:br>
              <a:rPr lang="en-US" b="1" dirty="0" smtClean="0">
                <a:effectLst>
                  <a:outerShdw blurRad="38100" dist="38100" dir="2700000" algn="tl">
                    <a:srgbClr val="000000">
                      <a:alpha val="43137"/>
                    </a:srgbClr>
                  </a:outerShdw>
                </a:effectLst>
              </a:rPr>
            </a:br>
            <a:r>
              <a:rPr lang="en-US" b="1" dirty="0" smtClean="0">
                <a:effectLst>
                  <a:outerShdw blurRad="38100" dist="38100" dir="2700000" algn="tl">
                    <a:srgbClr val="000000">
                      <a:alpha val="43137"/>
                    </a:srgbClr>
                  </a:outerShdw>
                </a:effectLst>
              </a:rPr>
              <a:t/>
            </a:r>
            <a:br>
              <a:rPr lang="en-US" b="1" dirty="0" smtClean="0">
                <a:effectLst>
                  <a:outerShdw blurRad="38100" dist="38100" dir="2700000" algn="tl">
                    <a:srgbClr val="000000">
                      <a:alpha val="43137"/>
                    </a:srgbClr>
                  </a:outerShdw>
                </a:effectLst>
              </a:rPr>
            </a:br>
            <a:r>
              <a:rPr lang="en-US" b="1" dirty="0" smtClean="0">
                <a:effectLst>
                  <a:outerShdw blurRad="38100" dist="38100" dir="2700000" algn="tl">
                    <a:srgbClr val="000000">
                      <a:alpha val="43137"/>
                    </a:srgbClr>
                  </a:outerShdw>
                </a:effectLst>
              </a:rPr>
              <a:t>http://school.discoveryeducation.com/schrockguide/fry/fry.html</a:t>
            </a:r>
            <a:endParaRPr lang="en-US" b="1" dirty="0">
              <a:effectLst>
                <a:outerShdw blurRad="38100" dist="38100" dir="2700000" algn="tl">
                  <a:srgbClr val="000000">
                    <a:alpha val="43137"/>
                  </a:srgbClr>
                </a:outerShdw>
              </a:effectLst>
            </a:endParaRPr>
          </a:p>
        </p:txBody>
      </p:sp>
      <p:pic>
        <p:nvPicPr>
          <p:cNvPr id="4" name="Content Placeholder 3" descr="homebanner_rt.jpg"/>
          <p:cNvPicPr>
            <a:picLocks noGrp="1" noChangeAspect="1"/>
          </p:cNvPicPr>
          <p:nvPr>
            <p:ph idx="1"/>
          </p:nvPr>
        </p:nvPicPr>
        <p:blipFill>
          <a:blip r:embed="rId2"/>
          <a:stretch>
            <a:fillRect/>
          </a:stretch>
        </p:blipFill>
        <p:spPr>
          <a:xfrm>
            <a:off x="685800" y="228600"/>
            <a:ext cx="7549816" cy="1143000"/>
          </a:xfrm>
        </p:spPr>
      </p:pic>
      <p:sp>
        <p:nvSpPr>
          <p:cNvPr id="5" name="TextBox 4"/>
          <p:cNvSpPr txBox="1"/>
          <p:nvPr/>
        </p:nvSpPr>
        <p:spPr>
          <a:xfrm>
            <a:off x="1143000" y="3581400"/>
            <a:ext cx="6781800" cy="2308324"/>
          </a:xfrm>
          <a:prstGeom prst="rect">
            <a:avLst/>
          </a:prstGeom>
          <a:noFill/>
        </p:spPr>
        <p:txBody>
          <a:bodyPr wrap="square" rtlCol="0">
            <a:spAutoFit/>
          </a:bodyPr>
          <a:lstStyle/>
          <a:p>
            <a:r>
              <a:rPr lang="en-US" sz="3600" b="1" dirty="0" smtClean="0">
                <a:solidFill>
                  <a:srgbClr val="660066"/>
                </a:solidFill>
                <a:effectLst>
                  <a:outerShdw blurRad="38100" dist="38100" dir="2700000" algn="tl">
                    <a:srgbClr val="000000">
                      <a:alpha val="43137"/>
                    </a:srgbClr>
                  </a:outerShdw>
                </a:effectLst>
              </a:rPr>
              <a:t>Kathy Schrock provides an explanation of the Fry Reading Level and a printable graph with which other texts can be leveled.</a:t>
            </a:r>
            <a:endParaRPr lang="en-US" sz="3600" b="1" dirty="0">
              <a:solidFill>
                <a:srgbClr val="660066"/>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0"/>
            <a:ext cx="8229600" cy="6858000"/>
          </a:xfrm>
        </p:spPr>
        <p:txBody>
          <a:bodyPr>
            <a:normAutofit fontScale="40000" lnSpcReduction="20000"/>
          </a:bodyPr>
          <a:lstStyle/>
          <a:p>
            <a:pPr>
              <a:buNone/>
            </a:pPr>
            <a:r>
              <a:rPr lang="en-US" sz="5100" b="1" dirty="0" smtClean="0"/>
              <a:t>Directions for Use of the Fry Readability Graph</a:t>
            </a:r>
          </a:p>
          <a:p>
            <a:r>
              <a:rPr lang="en-US" sz="5100" dirty="0" smtClean="0"/>
              <a:t>Randomly select three 100-word passages from a book or an article. </a:t>
            </a:r>
          </a:p>
          <a:p>
            <a:r>
              <a:rPr lang="en-US" sz="5100" dirty="0" smtClean="0"/>
              <a:t>Plot the average number of syllables and the average number of sentences per 100 words on the graph to determine the grade level of the material. </a:t>
            </a:r>
          </a:p>
          <a:p>
            <a:r>
              <a:rPr lang="en-US" sz="5100" dirty="0" smtClean="0"/>
              <a:t>Choose more passages per book if great variability is observed and conclude that the book has uneven readability. </a:t>
            </a:r>
          </a:p>
          <a:p>
            <a:r>
              <a:rPr lang="en-US" sz="5100" dirty="0" smtClean="0"/>
              <a:t>Few books will fall into the solid black area, but when they do, grade level scores are invalid. </a:t>
            </a:r>
          </a:p>
          <a:p>
            <a:pPr>
              <a:buNone/>
            </a:pPr>
            <a:endParaRPr lang="en-US" sz="5100" dirty="0" smtClean="0"/>
          </a:p>
          <a:p>
            <a:pPr>
              <a:buNone/>
            </a:pPr>
            <a:r>
              <a:rPr lang="en-US" sz="5100" b="1" dirty="0" smtClean="0"/>
              <a:t>Additional Directions for Working Readability Graph</a:t>
            </a:r>
          </a:p>
          <a:p>
            <a:r>
              <a:rPr lang="en-US" sz="5100" dirty="0" smtClean="0"/>
              <a:t>Randomly select three sample passages and count exactly 100 words beginning with the beginning of a sentence. Don't count numbers. Do count proper nouns. </a:t>
            </a:r>
          </a:p>
          <a:p>
            <a:r>
              <a:rPr lang="en-US" sz="5100" dirty="0" smtClean="0"/>
              <a:t>Count the number of sentences in the hundred words, estimating length of the fraction of the last sentence to the nearest 1/10th. </a:t>
            </a:r>
          </a:p>
          <a:p>
            <a:r>
              <a:rPr lang="en-US" sz="5100" dirty="0" smtClean="0"/>
              <a:t>Count the total number of syllables in the 100-word passage. If you don't have a hand counter available, an easy way is to simply put a mark above every syllable over one in each word, then, when you get to the end of the passage, count the number of marks and add 100. </a:t>
            </a:r>
          </a:p>
          <a:p>
            <a:r>
              <a:rPr lang="en-US" sz="5100" dirty="0" smtClean="0"/>
              <a:t>Enter graph with average sentence length and number of syllables; plot dot where the two lines intersect. Area where dot is plotted will give you the approximate grade level. </a:t>
            </a:r>
          </a:p>
          <a:p>
            <a:r>
              <a:rPr lang="en-US" sz="5100" dirty="0" smtClean="0"/>
              <a:t>If a great deal of variability is found, putting more sample counts into the average is desirable. </a:t>
            </a:r>
          </a:p>
          <a:p>
            <a:pPr>
              <a:buNone/>
            </a:pPr>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Fry's Readability Graph-Ages"/>
          <p:cNvPicPr>
            <a:picLocks noChangeAspect="1" noChangeArrowheads="1"/>
          </p:cNvPicPr>
          <p:nvPr/>
        </p:nvPicPr>
        <p:blipFill>
          <a:blip r:embed="rId2"/>
          <a:srcRect/>
          <a:stretch>
            <a:fillRect/>
          </a:stretch>
        </p:blipFill>
        <p:spPr bwMode="auto">
          <a:xfrm>
            <a:off x="0" y="171450"/>
            <a:ext cx="8915400" cy="6686550"/>
          </a:xfrm>
          <a:prstGeom prst="rect">
            <a:avLst/>
          </a:prstGeom>
          <a:noFill/>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3400" y="762000"/>
            <a:ext cx="8001000" cy="1754326"/>
          </a:xfrm>
          <a:prstGeom prst="rect">
            <a:avLst/>
          </a:prstGeom>
          <a:noFill/>
        </p:spPr>
        <p:txBody>
          <a:bodyPr wrap="square" rtlCol="0">
            <a:spAutoFit/>
          </a:bodyPr>
          <a:lstStyle/>
          <a:p>
            <a:pPr algn="ctr"/>
            <a:r>
              <a:rPr lang="en-US" sz="5400" i="1" dirty="0" smtClean="0">
                <a:solidFill>
                  <a:srgbClr val="C00000"/>
                </a:solidFill>
              </a:rPr>
              <a:t>What if you don’t have a differentiated set of texts?</a:t>
            </a:r>
            <a:endParaRPr lang="en-US" sz="5400" i="1" dirty="0">
              <a:solidFill>
                <a:srgbClr val="C00000"/>
              </a:solidFill>
            </a:endParaRPr>
          </a:p>
        </p:txBody>
      </p:sp>
      <p:sp>
        <p:nvSpPr>
          <p:cNvPr id="3" name="TextBox 2"/>
          <p:cNvSpPr txBox="1"/>
          <p:nvPr/>
        </p:nvSpPr>
        <p:spPr>
          <a:xfrm>
            <a:off x="762000" y="3886200"/>
            <a:ext cx="7543800" cy="2308324"/>
          </a:xfrm>
          <a:prstGeom prst="rect">
            <a:avLst/>
          </a:prstGeom>
          <a:noFill/>
        </p:spPr>
        <p:txBody>
          <a:bodyPr wrap="square" rtlCol="0">
            <a:spAutoFit/>
          </a:bodyPr>
          <a:lstStyle/>
          <a:p>
            <a:pPr algn="ctr"/>
            <a:r>
              <a:rPr lang="en-US" sz="4800" i="1" dirty="0" smtClean="0">
                <a:solidFill>
                  <a:srgbClr val="002060"/>
                </a:solidFill>
              </a:rPr>
              <a:t>So, I grabbed some of my Lewis &amp; Clark books of the shelf and did some counting…</a:t>
            </a:r>
            <a:endParaRPr lang="en-US" sz="4800" i="1" dirty="0">
              <a:solidFill>
                <a:srgbClr val="00206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amond(in)">
                                      <p:cBhvr>
                                        <p:cTn id="7"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8" name="Picture 4" descr="http://www.donjohnston.com/products/start_to_finish/core_content/catalog/gc03.jpg"/>
          <p:cNvPicPr>
            <a:picLocks noChangeAspect="1" noChangeArrowheads="1"/>
          </p:cNvPicPr>
          <p:nvPr/>
        </p:nvPicPr>
        <p:blipFill>
          <a:blip r:embed="rId2"/>
          <a:srcRect/>
          <a:stretch>
            <a:fillRect/>
          </a:stretch>
        </p:blipFill>
        <p:spPr bwMode="auto">
          <a:xfrm>
            <a:off x="228600" y="228600"/>
            <a:ext cx="3429000" cy="3429002"/>
          </a:xfrm>
          <a:prstGeom prst="rect">
            <a:avLst/>
          </a:prstGeom>
          <a:noFill/>
        </p:spPr>
      </p:pic>
      <p:sp>
        <p:nvSpPr>
          <p:cNvPr id="9" name="TextBox 8"/>
          <p:cNvSpPr txBox="1"/>
          <p:nvPr/>
        </p:nvSpPr>
        <p:spPr>
          <a:xfrm>
            <a:off x="3581400" y="609600"/>
            <a:ext cx="5562600" cy="1815882"/>
          </a:xfrm>
          <a:prstGeom prst="rect">
            <a:avLst/>
          </a:prstGeom>
          <a:noFill/>
        </p:spPr>
        <p:txBody>
          <a:bodyPr wrap="square" rtlCol="0">
            <a:spAutoFit/>
          </a:bodyPr>
          <a:lstStyle/>
          <a:p>
            <a:r>
              <a:rPr lang="en-US" sz="2800" dirty="0" smtClean="0"/>
              <a:t>3 samplings of 100 words:</a:t>
            </a:r>
          </a:p>
          <a:p>
            <a:pPr>
              <a:buFont typeface="Arial" pitchFamily="34" charset="0"/>
              <a:buChar char="•"/>
            </a:pPr>
            <a:r>
              <a:rPr lang="en-US" sz="2800" dirty="0" smtClean="0"/>
              <a:t> 131 syllables/9 sentences – level 5</a:t>
            </a:r>
          </a:p>
          <a:p>
            <a:pPr>
              <a:buFont typeface="Arial" pitchFamily="34" charset="0"/>
              <a:buChar char="•"/>
            </a:pPr>
            <a:r>
              <a:rPr lang="en-US" sz="2800" dirty="0" smtClean="0"/>
              <a:t> 130 syllables/7 sentences – level 6</a:t>
            </a:r>
          </a:p>
          <a:p>
            <a:pPr>
              <a:buFont typeface="Arial" pitchFamily="34" charset="0"/>
              <a:buChar char="•"/>
            </a:pPr>
            <a:r>
              <a:rPr lang="en-US" sz="2800" dirty="0" smtClean="0"/>
              <a:t> 139 syllables/6 sentences – level 7</a:t>
            </a:r>
            <a:endParaRPr lang="en-US" sz="2800" dirty="0"/>
          </a:p>
        </p:txBody>
      </p:sp>
      <p:pic>
        <p:nvPicPr>
          <p:cNvPr id="11" name="Picture 6" descr="Lewis and Clark for Kids: Their Journey of Discovery with 21 Activities (For Kids series)">
            <a:hlinkClick r:id="rId3"/>
          </p:cNvPr>
          <p:cNvPicPr>
            <a:picLocks noChangeAspect="1" noChangeArrowheads="1"/>
          </p:cNvPicPr>
          <p:nvPr/>
        </p:nvPicPr>
        <p:blipFill>
          <a:blip r:embed="rId4"/>
          <a:srcRect t="18667" r="6667" b="6667"/>
          <a:stretch>
            <a:fillRect/>
          </a:stretch>
        </p:blipFill>
        <p:spPr bwMode="auto">
          <a:xfrm>
            <a:off x="5562600" y="4038600"/>
            <a:ext cx="3200400" cy="2560320"/>
          </a:xfrm>
          <a:prstGeom prst="rect">
            <a:avLst/>
          </a:prstGeom>
          <a:noFill/>
        </p:spPr>
      </p:pic>
      <p:sp>
        <p:nvSpPr>
          <p:cNvPr id="12" name="Rectangle 11"/>
          <p:cNvSpPr/>
          <p:nvPr/>
        </p:nvSpPr>
        <p:spPr>
          <a:xfrm>
            <a:off x="76200" y="4889718"/>
            <a:ext cx="5410200" cy="1815882"/>
          </a:xfrm>
          <a:prstGeom prst="rect">
            <a:avLst/>
          </a:prstGeom>
        </p:spPr>
        <p:txBody>
          <a:bodyPr wrap="square">
            <a:spAutoFit/>
          </a:bodyPr>
          <a:lstStyle/>
          <a:p>
            <a:r>
              <a:rPr lang="en-US" sz="2800" dirty="0" smtClean="0"/>
              <a:t>3 samplings of 100 words:</a:t>
            </a:r>
          </a:p>
          <a:p>
            <a:pPr>
              <a:buFont typeface="Arial" pitchFamily="34" charset="0"/>
              <a:buChar char="•"/>
            </a:pPr>
            <a:r>
              <a:rPr lang="en-US" sz="2800" dirty="0" smtClean="0"/>
              <a:t> 128 syllables/8 sentences – level 5</a:t>
            </a:r>
          </a:p>
          <a:p>
            <a:pPr>
              <a:buFont typeface="Arial" pitchFamily="34" charset="0"/>
              <a:buChar char="•"/>
            </a:pPr>
            <a:r>
              <a:rPr lang="en-US" sz="2800" dirty="0" smtClean="0"/>
              <a:t> 141 syllables/6 sentences – level 7</a:t>
            </a:r>
          </a:p>
          <a:p>
            <a:pPr>
              <a:buFont typeface="Arial" pitchFamily="34" charset="0"/>
              <a:buChar char="•"/>
            </a:pPr>
            <a:r>
              <a:rPr lang="en-US" sz="2800" dirty="0" smtClean="0"/>
              <a:t> 140 syllables/4 sentences – level 9</a:t>
            </a:r>
            <a:endParaRPr lang="en-US" sz="28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rgbClr val="009900"/>
            </a:gs>
            <a:gs pos="50000">
              <a:schemeClr val="accent1">
                <a:tint val="44500"/>
                <a:satMod val="160000"/>
              </a:schemeClr>
            </a:gs>
            <a:gs pos="100000">
              <a:schemeClr val="accent1">
                <a:tint val="23500"/>
                <a:satMod val="160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143000"/>
          </a:xfrm>
        </p:spPr>
        <p:txBody>
          <a:bodyPr>
            <a:noAutofit/>
          </a:bodyPr>
          <a:lstStyle/>
          <a:p>
            <a:r>
              <a:rPr lang="en-US" sz="5400" dirty="0" smtClean="0">
                <a:effectLst>
                  <a:outerShdw blurRad="38100" dist="38100" dir="2700000" algn="tl">
                    <a:srgbClr val="000000">
                      <a:alpha val="43137"/>
                    </a:srgbClr>
                  </a:outerShdw>
                </a:effectLst>
                <a:latin typeface="Berlin Sans FB Demi" pitchFamily="34" charset="0"/>
              </a:rPr>
              <a:t>So, we will be considering two ideas:</a:t>
            </a:r>
            <a:endParaRPr lang="en-US" sz="5400" dirty="0">
              <a:effectLst>
                <a:outerShdw blurRad="38100" dist="38100" dir="2700000" algn="tl">
                  <a:srgbClr val="000000">
                    <a:alpha val="43137"/>
                  </a:srgbClr>
                </a:outerShdw>
              </a:effectLst>
              <a:latin typeface="Berlin Sans FB Demi" pitchFamily="34" charset="0"/>
            </a:endParaRPr>
          </a:p>
        </p:txBody>
      </p:sp>
      <p:sp>
        <p:nvSpPr>
          <p:cNvPr id="3" name="Content Placeholder 2"/>
          <p:cNvSpPr>
            <a:spLocks noGrp="1"/>
          </p:cNvSpPr>
          <p:nvPr>
            <p:ph idx="1"/>
          </p:nvPr>
        </p:nvSpPr>
        <p:spPr>
          <a:xfrm>
            <a:off x="457200" y="2408237"/>
            <a:ext cx="8229600" cy="4525963"/>
          </a:xfrm>
        </p:spPr>
        <p:txBody>
          <a:bodyPr>
            <a:normAutofit/>
          </a:bodyPr>
          <a:lstStyle/>
          <a:p>
            <a:r>
              <a:rPr lang="en-US" sz="4800" dirty="0" smtClean="0">
                <a:effectLst>
                  <a:outerShdw blurRad="38100" dist="38100" dir="2700000" algn="tl">
                    <a:srgbClr val="000000">
                      <a:alpha val="43137"/>
                    </a:srgbClr>
                  </a:outerShdw>
                </a:effectLst>
                <a:latin typeface="Berlin Sans FB Demi" pitchFamily="34" charset="0"/>
              </a:rPr>
              <a:t>There is important content to address with students, and</a:t>
            </a:r>
          </a:p>
          <a:p>
            <a:r>
              <a:rPr lang="en-US" sz="4800" dirty="0" smtClean="0">
                <a:effectLst>
                  <a:outerShdw blurRad="38100" dist="38100" dir="2700000" algn="tl">
                    <a:srgbClr val="000000">
                      <a:alpha val="43137"/>
                    </a:srgbClr>
                  </a:outerShdw>
                </a:effectLst>
                <a:latin typeface="Berlin Sans FB Demi" pitchFamily="34" charset="0"/>
              </a:rPr>
              <a:t>We can use differentiated literacy strategies to do so.</a:t>
            </a:r>
            <a:endParaRPr lang="en-US" sz="4800" dirty="0">
              <a:effectLst>
                <a:outerShdw blurRad="38100" dist="38100" dir="2700000" algn="tl">
                  <a:srgbClr val="000000">
                    <a:alpha val="43137"/>
                  </a:srgbClr>
                </a:outerShdw>
              </a:effectLst>
              <a:latin typeface="Berlin Sans FB Demi" pitchFamily="34"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Sacajawea (Lewis &amp; Clark Expedition)">
            <a:hlinkClick r:id="rId2"/>
          </p:cNvPr>
          <p:cNvPicPr>
            <a:picLocks noChangeAspect="1" noChangeArrowheads="1"/>
          </p:cNvPicPr>
          <p:nvPr/>
        </p:nvPicPr>
        <p:blipFill>
          <a:blip r:embed="rId3"/>
          <a:srcRect l="16000" t="13333" r="25333"/>
          <a:stretch>
            <a:fillRect/>
          </a:stretch>
        </p:blipFill>
        <p:spPr bwMode="auto">
          <a:xfrm>
            <a:off x="228600" y="228600"/>
            <a:ext cx="2011680" cy="2971800"/>
          </a:xfrm>
          <a:prstGeom prst="rect">
            <a:avLst/>
          </a:prstGeom>
          <a:noFill/>
        </p:spPr>
      </p:pic>
      <p:sp>
        <p:nvSpPr>
          <p:cNvPr id="3" name="TextBox 2"/>
          <p:cNvSpPr txBox="1"/>
          <p:nvPr/>
        </p:nvSpPr>
        <p:spPr>
          <a:xfrm>
            <a:off x="2438400" y="457200"/>
            <a:ext cx="6096000" cy="2369880"/>
          </a:xfrm>
          <a:prstGeom prst="rect">
            <a:avLst/>
          </a:prstGeom>
          <a:noFill/>
        </p:spPr>
        <p:txBody>
          <a:bodyPr wrap="square" rtlCol="0">
            <a:spAutoFit/>
          </a:bodyPr>
          <a:lstStyle/>
          <a:p>
            <a:r>
              <a:rPr lang="en-US" sz="2800" dirty="0" smtClean="0"/>
              <a:t>3 samplings of 100 words:</a:t>
            </a:r>
          </a:p>
          <a:p>
            <a:pPr>
              <a:buFont typeface="Arial" pitchFamily="34" charset="0"/>
              <a:buChar char="•"/>
            </a:pPr>
            <a:r>
              <a:rPr lang="en-US" sz="2800" dirty="0" smtClean="0"/>
              <a:t> 131 syllables/7 sentences – level 6</a:t>
            </a:r>
          </a:p>
          <a:p>
            <a:pPr>
              <a:buFont typeface="Arial" pitchFamily="34" charset="0"/>
              <a:buChar char="•"/>
            </a:pPr>
            <a:r>
              <a:rPr lang="en-US" sz="2800" dirty="0" smtClean="0"/>
              <a:t> 121 syllables/7 sentences – level 6</a:t>
            </a:r>
          </a:p>
          <a:p>
            <a:pPr>
              <a:buFont typeface="Arial" pitchFamily="34" charset="0"/>
              <a:buChar char="•"/>
            </a:pPr>
            <a:r>
              <a:rPr lang="en-US" sz="2800" dirty="0" smtClean="0"/>
              <a:t> 131 syllables/7 sentences – level 6</a:t>
            </a:r>
          </a:p>
          <a:p>
            <a:pPr>
              <a:buFont typeface="Arial" pitchFamily="34" charset="0"/>
              <a:buChar char="•"/>
            </a:pPr>
            <a:endParaRPr lang="en-US" dirty="0" smtClean="0"/>
          </a:p>
          <a:p>
            <a:pPr>
              <a:buFont typeface="Arial" pitchFamily="34" charset="0"/>
              <a:buChar char="•"/>
            </a:pPr>
            <a:endParaRPr lang="en-US" dirty="0"/>
          </a:p>
        </p:txBody>
      </p:sp>
      <p:pic>
        <p:nvPicPr>
          <p:cNvPr id="4" name="Picture 8" descr="Dog of Discovery: A Newfoundland's Adventures With Lewis and Clark by Laurence Pringle - Used Book - Paperback - Edition Unstated - 2004 - from John R. Belliveau Bookseller and Biblio.com"/>
          <p:cNvPicPr>
            <a:picLocks noChangeAspect="1" noChangeArrowheads="1"/>
          </p:cNvPicPr>
          <p:nvPr/>
        </p:nvPicPr>
        <p:blipFill>
          <a:blip r:embed="rId4"/>
          <a:srcRect/>
          <a:stretch>
            <a:fillRect/>
          </a:stretch>
        </p:blipFill>
        <p:spPr bwMode="auto">
          <a:xfrm>
            <a:off x="5962650" y="2895600"/>
            <a:ext cx="2495550" cy="3710052"/>
          </a:xfrm>
          <a:prstGeom prst="rect">
            <a:avLst/>
          </a:prstGeom>
          <a:noFill/>
        </p:spPr>
      </p:pic>
      <p:sp>
        <p:nvSpPr>
          <p:cNvPr id="5" name="TextBox 4"/>
          <p:cNvSpPr txBox="1"/>
          <p:nvPr/>
        </p:nvSpPr>
        <p:spPr>
          <a:xfrm>
            <a:off x="228600" y="4661118"/>
            <a:ext cx="5791200" cy="1815882"/>
          </a:xfrm>
          <a:prstGeom prst="rect">
            <a:avLst/>
          </a:prstGeom>
          <a:noFill/>
        </p:spPr>
        <p:txBody>
          <a:bodyPr wrap="square" rtlCol="0">
            <a:spAutoFit/>
          </a:bodyPr>
          <a:lstStyle/>
          <a:p>
            <a:r>
              <a:rPr lang="en-US" sz="2800" dirty="0" smtClean="0"/>
              <a:t>100 words:</a:t>
            </a:r>
          </a:p>
          <a:p>
            <a:pPr>
              <a:buFont typeface="Arial" pitchFamily="34" charset="0"/>
              <a:buChar char="•"/>
            </a:pPr>
            <a:r>
              <a:rPr lang="en-US" sz="2800" dirty="0" smtClean="0"/>
              <a:t> 154 syllables/7 sentences – level 6</a:t>
            </a:r>
          </a:p>
          <a:p>
            <a:pPr>
              <a:buFont typeface="Arial" pitchFamily="34" charset="0"/>
              <a:buChar char="•"/>
            </a:pPr>
            <a:r>
              <a:rPr lang="en-US" sz="2800" dirty="0" smtClean="0"/>
              <a:t> 134 syllables/7sentences – level 7</a:t>
            </a:r>
          </a:p>
          <a:p>
            <a:pPr>
              <a:buFont typeface="Arial" pitchFamily="34" charset="0"/>
              <a:buChar char="•"/>
            </a:pPr>
            <a:r>
              <a:rPr lang="en-US" sz="2800" dirty="0" smtClean="0"/>
              <a:t>130 syllables/6 sentences – level 7</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Into the wilderness.jpg"/>
          <p:cNvPicPr>
            <a:picLocks noChangeAspect="1"/>
          </p:cNvPicPr>
          <p:nvPr/>
        </p:nvPicPr>
        <p:blipFill>
          <a:blip r:embed="rId2"/>
          <a:srcRect l="31667" t="21111" r="34167" b="7778"/>
          <a:stretch>
            <a:fillRect/>
          </a:stretch>
        </p:blipFill>
        <p:spPr>
          <a:xfrm>
            <a:off x="6685360" y="228600"/>
            <a:ext cx="2001440" cy="3124200"/>
          </a:xfrm>
          <a:prstGeom prst="rect">
            <a:avLst/>
          </a:prstGeom>
        </p:spPr>
      </p:pic>
      <p:sp>
        <p:nvSpPr>
          <p:cNvPr id="3" name="TextBox 2"/>
          <p:cNvSpPr txBox="1"/>
          <p:nvPr/>
        </p:nvSpPr>
        <p:spPr>
          <a:xfrm>
            <a:off x="381000" y="304800"/>
            <a:ext cx="6705600" cy="3631763"/>
          </a:xfrm>
          <a:prstGeom prst="rect">
            <a:avLst/>
          </a:prstGeom>
          <a:noFill/>
        </p:spPr>
        <p:txBody>
          <a:bodyPr wrap="square" rtlCol="0">
            <a:spAutoFit/>
          </a:bodyPr>
          <a:lstStyle/>
          <a:p>
            <a:r>
              <a:rPr lang="en-US" sz="2800" dirty="0" smtClean="0"/>
              <a:t>4 samples of 100 words:</a:t>
            </a:r>
          </a:p>
          <a:p>
            <a:pPr>
              <a:buFont typeface="Arial" pitchFamily="34" charset="0"/>
              <a:buChar char="•"/>
            </a:pPr>
            <a:r>
              <a:rPr lang="en-US" sz="2800" dirty="0" smtClean="0"/>
              <a:t> 151 syllables/7 sentences – level 8</a:t>
            </a:r>
          </a:p>
          <a:p>
            <a:pPr>
              <a:buFont typeface="Arial" pitchFamily="34" charset="0"/>
              <a:buChar char="•"/>
            </a:pPr>
            <a:r>
              <a:rPr lang="en-US" sz="2800" dirty="0" smtClean="0"/>
              <a:t> 133 syllables/8 sentences – level 5</a:t>
            </a:r>
          </a:p>
          <a:p>
            <a:pPr>
              <a:buFont typeface="Arial" pitchFamily="34" charset="0"/>
              <a:buChar char="•"/>
            </a:pPr>
            <a:r>
              <a:rPr lang="en-US" sz="2800" dirty="0" smtClean="0"/>
              <a:t>168 syllables/11 sentences – Long Words</a:t>
            </a:r>
          </a:p>
          <a:p>
            <a:pPr>
              <a:buFont typeface="Arial" pitchFamily="34" charset="0"/>
              <a:buChar char="•"/>
            </a:pPr>
            <a:r>
              <a:rPr lang="en-US" sz="2800" dirty="0" smtClean="0"/>
              <a:t> 146 syllables/10 sentences – level 6</a:t>
            </a:r>
          </a:p>
          <a:p>
            <a:pPr>
              <a:buFont typeface="Arial" pitchFamily="34" charset="0"/>
              <a:buChar char="•"/>
            </a:pPr>
            <a:endParaRPr lang="en-US" dirty="0" smtClean="0"/>
          </a:p>
          <a:p>
            <a:pPr>
              <a:buFont typeface="Arial" pitchFamily="34" charset="0"/>
              <a:buChar char="•"/>
            </a:pPr>
            <a:endParaRPr lang="en-US" dirty="0" smtClean="0"/>
          </a:p>
          <a:p>
            <a:pPr>
              <a:buFont typeface="Arial" pitchFamily="34" charset="0"/>
              <a:buChar char="•"/>
            </a:pPr>
            <a:endParaRPr lang="en-US" dirty="0" smtClean="0"/>
          </a:p>
          <a:p>
            <a:pPr>
              <a:buFont typeface="Arial" pitchFamily="34" charset="0"/>
              <a:buChar char="•"/>
            </a:pPr>
            <a:endParaRPr lang="en-US" dirty="0" smtClean="0"/>
          </a:p>
          <a:p>
            <a:endParaRPr lang="en-US" dirty="0"/>
          </a:p>
        </p:txBody>
      </p:sp>
      <p:pic>
        <p:nvPicPr>
          <p:cNvPr id="5" name="Picture 10" descr="The story of Sacajawea, guide to Lewis and Clark [Book]"/>
          <p:cNvPicPr>
            <a:picLocks noChangeAspect="1" noChangeArrowheads="1"/>
          </p:cNvPicPr>
          <p:nvPr/>
        </p:nvPicPr>
        <p:blipFill>
          <a:blip r:embed="rId3"/>
          <a:srcRect/>
          <a:stretch>
            <a:fillRect/>
          </a:stretch>
        </p:blipFill>
        <p:spPr bwMode="auto">
          <a:xfrm>
            <a:off x="609600" y="3276600"/>
            <a:ext cx="2178995" cy="3200400"/>
          </a:xfrm>
          <a:prstGeom prst="rect">
            <a:avLst/>
          </a:prstGeom>
          <a:noFill/>
        </p:spPr>
      </p:pic>
      <p:sp>
        <p:nvSpPr>
          <p:cNvPr id="6" name="TextBox 5"/>
          <p:cNvSpPr txBox="1"/>
          <p:nvPr/>
        </p:nvSpPr>
        <p:spPr>
          <a:xfrm>
            <a:off x="2895600" y="4495800"/>
            <a:ext cx="6553200" cy="2092881"/>
          </a:xfrm>
          <a:prstGeom prst="rect">
            <a:avLst/>
          </a:prstGeom>
          <a:noFill/>
        </p:spPr>
        <p:txBody>
          <a:bodyPr wrap="square" rtlCol="0">
            <a:spAutoFit/>
          </a:bodyPr>
          <a:lstStyle/>
          <a:p>
            <a:r>
              <a:rPr lang="en-US" sz="2800" dirty="0" smtClean="0"/>
              <a:t>3 samples of 100 words:</a:t>
            </a:r>
          </a:p>
          <a:p>
            <a:pPr>
              <a:buFont typeface="Arial" pitchFamily="34" charset="0"/>
              <a:buChar char="•"/>
            </a:pPr>
            <a:r>
              <a:rPr lang="en-US" sz="2800" dirty="0" smtClean="0"/>
              <a:t> 144 syllables/8 sentences – level 7</a:t>
            </a:r>
          </a:p>
          <a:p>
            <a:pPr>
              <a:buFont typeface="Arial" pitchFamily="34" charset="0"/>
              <a:buChar char="•"/>
            </a:pPr>
            <a:r>
              <a:rPr lang="en-US" sz="2800" dirty="0" smtClean="0"/>
              <a:t> 147 syllables/9 sentences – level 7</a:t>
            </a:r>
          </a:p>
          <a:p>
            <a:pPr>
              <a:buFont typeface="Arial" pitchFamily="34" charset="0"/>
              <a:buChar char="•"/>
            </a:pPr>
            <a:r>
              <a:rPr lang="en-US" sz="2800" dirty="0" smtClean="0"/>
              <a:t> 136 syllables/10 sentences – level 5</a:t>
            </a:r>
          </a:p>
          <a:p>
            <a:pPr>
              <a:buFont typeface="Arial" pitchFamily="34" charset="0"/>
              <a:buChar char="•"/>
            </a:pPr>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gradFill>
          <a:gsLst>
            <a:gs pos="0">
              <a:srgbClr val="000000"/>
            </a:gs>
            <a:gs pos="39999">
              <a:srgbClr val="0A128C"/>
            </a:gs>
            <a:gs pos="70000">
              <a:srgbClr val="181CC7"/>
            </a:gs>
            <a:gs pos="88000">
              <a:srgbClr val="7005D4"/>
            </a:gs>
            <a:gs pos="100000">
              <a:srgbClr val="8C3D91"/>
            </a:gs>
          </a:gsLst>
          <a:lin ang="5400000" scaled="0"/>
        </a:gradFill>
        <a:effectLst/>
      </p:bgPr>
    </p:bg>
    <p:spTree>
      <p:nvGrpSpPr>
        <p:cNvPr id="1" name=""/>
        <p:cNvGrpSpPr/>
        <p:nvPr/>
      </p:nvGrpSpPr>
      <p:grpSpPr>
        <a:xfrm>
          <a:off x="0" y="0"/>
          <a:ext cx="0" cy="0"/>
          <a:chOff x="0" y="0"/>
          <a:chExt cx="0" cy="0"/>
        </a:xfrm>
      </p:grpSpPr>
      <p:sp>
        <p:nvSpPr>
          <p:cNvPr id="2" name="TextBox 1"/>
          <p:cNvSpPr txBox="1"/>
          <p:nvPr/>
        </p:nvSpPr>
        <p:spPr>
          <a:xfrm>
            <a:off x="990600" y="914400"/>
            <a:ext cx="7162800" cy="2123658"/>
          </a:xfrm>
          <a:prstGeom prst="rect">
            <a:avLst/>
          </a:prstGeom>
          <a:noFill/>
        </p:spPr>
        <p:txBody>
          <a:bodyPr wrap="square" rtlCol="0">
            <a:spAutoFit/>
          </a:bodyPr>
          <a:lstStyle/>
          <a:p>
            <a:r>
              <a:rPr lang="en-US" sz="4400" dirty="0" smtClean="0">
                <a:solidFill>
                  <a:schemeClr val="bg1"/>
                </a:solidFill>
                <a:effectLst>
                  <a:outerShdw blurRad="38100" dist="38100" dir="2700000" algn="tl">
                    <a:srgbClr val="000000">
                      <a:alpha val="43137"/>
                    </a:srgbClr>
                  </a:outerShdw>
                </a:effectLst>
              </a:rPr>
              <a:t>At first glance they all are within the Middle School range and that’s a good thing.</a:t>
            </a:r>
            <a:endParaRPr lang="en-US" sz="4400" dirty="0">
              <a:solidFill>
                <a:schemeClr val="bg1"/>
              </a:solidFill>
              <a:effectLst>
                <a:outerShdw blurRad="38100" dist="38100" dir="2700000" algn="tl">
                  <a:srgbClr val="000000">
                    <a:alpha val="43137"/>
                  </a:srgbClr>
                </a:outerShdw>
              </a:effectLst>
            </a:endParaRPr>
          </a:p>
        </p:txBody>
      </p:sp>
      <p:sp>
        <p:nvSpPr>
          <p:cNvPr id="3" name="TextBox 2"/>
          <p:cNvSpPr txBox="1"/>
          <p:nvPr/>
        </p:nvSpPr>
        <p:spPr>
          <a:xfrm>
            <a:off x="838200" y="3581400"/>
            <a:ext cx="7543800" cy="2800767"/>
          </a:xfrm>
          <a:prstGeom prst="rect">
            <a:avLst/>
          </a:prstGeom>
          <a:noFill/>
        </p:spPr>
        <p:txBody>
          <a:bodyPr wrap="square" rtlCol="0">
            <a:spAutoFit/>
          </a:bodyPr>
          <a:lstStyle/>
          <a:p>
            <a:r>
              <a:rPr lang="en-US" sz="4400" dirty="0" smtClean="0">
                <a:solidFill>
                  <a:schemeClr val="bg1"/>
                </a:solidFill>
                <a:effectLst>
                  <a:outerShdw blurRad="38100" dist="38100" dir="2700000" algn="tl">
                    <a:srgbClr val="000000">
                      <a:alpha val="43137"/>
                    </a:srgbClr>
                  </a:outerShdw>
                </a:effectLst>
              </a:rPr>
              <a:t>But … all of my students do not read at a Middle School level, so I need some lower level resources.  </a:t>
            </a:r>
            <a:r>
              <a:rPr lang="en-US" sz="4400" i="1" dirty="0" smtClean="0">
                <a:solidFill>
                  <a:schemeClr val="bg1"/>
                </a:solidFill>
                <a:effectLst>
                  <a:outerShdw blurRad="38100" dist="38100" dir="2700000" algn="tl">
                    <a:srgbClr val="000000">
                      <a:alpha val="43137"/>
                    </a:srgbClr>
                  </a:outerShdw>
                </a:effectLst>
              </a:rPr>
              <a:t>Any suggestions?</a:t>
            </a:r>
            <a:endParaRPr lang="en-US" sz="4400" i="1" dirty="0">
              <a:solidFill>
                <a:schemeClr val="bg1"/>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Clipboard04.jpg"/>
          <p:cNvPicPr>
            <a:picLocks noGrp="1" noChangeAspect="1"/>
          </p:cNvPicPr>
          <p:nvPr>
            <p:ph idx="1"/>
          </p:nvPr>
        </p:nvPicPr>
        <p:blipFill>
          <a:blip r:embed="rId2"/>
          <a:srcRect t="14926" b="9199"/>
          <a:stretch>
            <a:fillRect/>
          </a:stretch>
        </p:blipFill>
        <p:spPr>
          <a:xfrm>
            <a:off x="55484" y="1676400"/>
            <a:ext cx="8971648" cy="5105400"/>
          </a:xfrm>
          <a:ln w="38100">
            <a:solidFill>
              <a:schemeClr val="tx1"/>
            </a:solidFill>
          </a:ln>
        </p:spPr>
      </p:pic>
      <p:sp>
        <p:nvSpPr>
          <p:cNvPr id="3" name="Rectangle 2"/>
          <p:cNvSpPr/>
          <p:nvPr/>
        </p:nvSpPr>
        <p:spPr>
          <a:xfrm>
            <a:off x="457200" y="232827"/>
            <a:ext cx="8077200" cy="1138773"/>
          </a:xfrm>
          <a:prstGeom prst="rect">
            <a:avLst/>
          </a:prstGeom>
          <a:solidFill>
            <a:srgbClr val="FFFF00"/>
          </a:solidFill>
          <a:ln w="57150">
            <a:solidFill>
              <a:schemeClr val="accent1">
                <a:lumMod val="75000"/>
              </a:schemeClr>
            </a:solidFill>
          </a:ln>
        </p:spPr>
        <p:txBody>
          <a:bodyPr wrap="square">
            <a:spAutoFit/>
          </a:bodyPr>
          <a:lstStyle/>
          <a:p>
            <a:pPr algn="ctr"/>
            <a:r>
              <a:rPr lang="en-US" sz="3600" dirty="0" smtClean="0">
                <a:solidFill>
                  <a:srgbClr val="C00000"/>
                </a:solidFill>
                <a:effectLst>
                  <a:outerShdw blurRad="38100" dist="38100" dir="2700000" algn="tl">
                    <a:srgbClr val="000000">
                      <a:alpha val="43137"/>
                    </a:srgbClr>
                  </a:outerShdw>
                </a:effectLst>
              </a:rPr>
              <a:t>National Geographic School Publishing</a:t>
            </a:r>
            <a:r>
              <a:rPr lang="en-US" sz="3200" dirty="0" smtClean="0">
                <a:effectLst>
                  <a:outerShdw blurRad="38100" dist="38100" dir="2700000" algn="tl">
                    <a:srgbClr val="000000">
                      <a:alpha val="43137"/>
                    </a:srgbClr>
                  </a:outerShdw>
                </a:effectLst>
              </a:rPr>
              <a:t/>
            </a:r>
            <a:br>
              <a:rPr lang="en-US" sz="3200" dirty="0" smtClean="0">
                <a:effectLst>
                  <a:outerShdw blurRad="38100" dist="38100" dir="2700000" algn="tl">
                    <a:srgbClr val="000000">
                      <a:alpha val="43137"/>
                    </a:srgbClr>
                  </a:outerShdw>
                </a:effectLst>
              </a:rPr>
            </a:br>
            <a:r>
              <a:rPr lang="en-US" sz="3200" dirty="0" smtClean="0">
                <a:effectLst>
                  <a:outerShdw blurRad="38100" dist="38100" dir="2700000" algn="tl">
                    <a:srgbClr val="000000">
                      <a:alpha val="43137"/>
                    </a:srgbClr>
                  </a:outerShdw>
                </a:effectLst>
              </a:rPr>
              <a:t>www.nationalgeographic.com/schoolpublishing</a:t>
            </a:r>
            <a:endParaRPr lang="en-US" sz="3200"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Clipboard05.jpg"/>
          <p:cNvPicPr>
            <a:picLocks noGrp="1" noChangeAspect="1"/>
          </p:cNvPicPr>
          <p:nvPr>
            <p:ph idx="1"/>
          </p:nvPr>
        </p:nvPicPr>
        <p:blipFill>
          <a:blip r:embed="rId2"/>
          <a:srcRect l="8330" t="21887" r="5805" b="9085"/>
          <a:stretch>
            <a:fillRect/>
          </a:stretch>
        </p:blipFill>
        <p:spPr>
          <a:xfrm>
            <a:off x="-96644" y="152400"/>
            <a:ext cx="9225776" cy="5562600"/>
          </a:xfrm>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Clipboard06.jpg"/>
          <p:cNvPicPr>
            <a:picLocks noGrp="1" noChangeAspect="1"/>
          </p:cNvPicPr>
          <p:nvPr>
            <p:ph idx="1"/>
          </p:nvPr>
        </p:nvPicPr>
        <p:blipFill>
          <a:blip r:embed="rId2"/>
          <a:srcRect l="13381" t="31287" r="9593" b="25921"/>
          <a:stretch>
            <a:fillRect/>
          </a:stretch>
        </p:blipFill>
        <p:spPr>
          <a:xfrm>
            <a:off x="0" y="2819400"/>
            <a:ext cx="9144000" cy="3809999"/>
          </a:xfrm>
        </p:spPr>
      </p:pic>
      <p:pic>
        <p:nvPicPr>
          <p:cNvPr id="3" name="Content Placeholder 3" descr="Clipboard05.jpg"/>
          <p:cNvPicPr>
            <a:picLocks noChangeAspect="1"/>
          </p:cNvPicPr>
          <p:nvPr/>
        </p:nvPicPr>
        <p:blipFill>
          <a:blip r:embed="rId3"/>
          <a:srcRect l="18449" t="29452" r="11340" b="42180"/>
          <a:stretch>
            <a:fillRect/>
          </a:stretch>
        </p:blipFill>
        <p:spPr>
          <a:xfrm>
            <a:off x="685800" y="304799"/>
            <a:ext cx="8229600" cy="2493819"/>
          </a:xfrm>
          <a:prstGeom prst="rect">
            <a:avLst/>
          </a:prstGeom>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Clipboard07.jpg"/>
          <p:cNvPicPr>
            <a:picLocks noGrp="1" noChangeAspect="1"/>
          </p:cNvPicPr>
          <p:nvPr>
            <p:ph idx="1"/>
          </p:nvPr>
        </p:nvPicPr>
        <p:blipFill>
          <a:blip r:embed="rId2"/>
          <a:srcRect l="7068" t="26938" r="4542" b="17503"/>
          <a:stretch>
            <a:fillRect/>
          </a:stretch>
        </p:blipFill>
        <p:spPr>
          <a:xfrm>
            <a:off x="34635" y="152400"/>
            <a:ext cx="9051637" cy="4267200"/>
          </a:xfrm>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a:xfrm>
          <a:off x="0" y="0"/>
          <a:ext cx="0" cy="0"/>
          <a:chOff x="0" y="0"/>
          <a:chExt cx="0" cy="0"/>
        </a:xfrm>
      </p:grpSpPr>
      <p:pic>
        <p:nvPicPr>
          <p:cNvPr id="4" name="Content Placeholder 3" descr="Clipboard08.jpg"/>
          <p:cNvPicPr>
            <a:picLocks noGrp="1" noChangeAspect="1"/>
          </p:cNvPicPr>
          <p:nvPr>
            <p:ph idx="1"/>
          </p:nvPr>
        </p:nvPicPr>
        <p:blipFill>
          <a:blip r:embed="rId2"/>
          <a:srcRect l="30619" t="21965" r="28681" b="8264"/>
          <a:stretch>
            <a:fillRect/>
          </a:stretch>
        </p:blipFill>
        <p:spPr>
          <a:xfrm>
            <a:off x="0" y="0"/>
            <a:ext cx="5334000" cy="6858000"/>
          </a:xfrm>
        </p:spPr>
      </p:pic>
      <p:sp>
        <p:nvSpPr>
          <p:cNvPr id="3" name="Left Arrow Callout 2"/>
          <p:cNvSpPr/>
          <p:nvPr/>
        </p:nvSpPr>
        <p:spPr>
          <a:xfrm>
            <a:off x="5334000" y="1066800"/>
            <a:ext cx="3429000" cy="5105400"/>
          </a:xfrm>
          <a:prstGeom prst="leftArrowCallout">
            <a:avLst/>
          </a:prstGeom>
          <a:solidFill>
            <a:srgbClr val="66FF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6629400" y="1295400"/>
            <a:ext cx="1981200" cy="4832092"/>
          </a:xfrm>
          <a:prstGeom prst="rect">
            <a:avLst/>
          </a:prstGeom>
          <a:noFill/>
        </p:spPr>
        <p:txBody>
          <a:bodyPr wrap="square" rtlCol="0">
            <a:spAutoFit/>
          </a:bodyPr>
          <a:lstStyle/>
          <a:p>
            <a:pPr algn="ctr"/>
            <a:r>
              <a:rPr lang="en-US" sz="2200" b="1" i="1" dirty="0" smtClean="0">
                <a:solidFill>
                  <a:srgbClr val="002060"/>
                </a:solidFill>
                <a:latin typeface="Comic Sans MS" pitchFamily="66" charset="0"/>
              </a:rPr>
              <a:t>Activity  worksheets  like this one are provided to make the connection between the trade during these historical periods and our economic activity today.</a:t>
            </a:r>
            <a:endParaRPr lang="en-US" sz="2200" b="1" i="1" dirty="0">
              <a:solidFill>
                <a:srgbClr val="002060"/>
              </a:solidFill>
              <a:latin typeface="Comic Sans MS" pitchFamily="66" charset="0"/>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pic>
        <p:nvPicPr>
          <p:cNvPr id="4" name="Content Placeholder 3" descr="Clipboard08.jpg"/>
          <p:cNvPicPr>
            <a:picLocks noGrp="1" noChangeAspect="1"/>
          </p:cNvPicPr>
          <p:nvPr>
            <p:ph idx="1"/>
          </p:nvPr>
        </p:nvPicPr>
        <p:blipFill>
          <a:blip r:embed="rId2"/>
          <a:srcRect l="30619" t="21965" r="28681" b="8264"/>
          <a:stretch>
            <a:fillRect/>
          </a:stretch>
        </p:blipFill>
        <p:spPr>
          <a:xfrm>
            <a:off x="0" y="0"/>
            <a:ext cx="5334000" cy="6858000"/>
          </a:xfrm>
        </p:spPr>
      </p:pic>
      <p:sp>
        <p:nvSpPr>
          <p:cNvPr id="6" name="Oval Callout 5"/>
          <p:cNvSpPr/>
          <p:nvPr/>
        </p:nvSpPr>
        <p:spPr>
          <a:xfrm>
            <a:off x="5181600" y="76200"/>
            <a:ext cx="3810000" cy="1295400"/>
          </a:xfrm>
          <a:prstGeom prst="wedgeEllipseCallout">
            <a:avLst>
              <a:gd name="adj1" fmla="val -114599"/>
              <a:gd name="adj2" fmla="val 91222"/>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Callout 6"/>
          <p:cNvSpPr/>
          <p:nvPr/>
        </p:nvSpPr>
        <p:spPr>
          <a:xfrm>
            <a:off x="5105400" y="1524000"/>
            <a:ext cx="3962400" cy="1295400"/>
          </a:xfrm>
          <a:prstGeom prst="wedgeEllipseCallout">
            <a:avLst>
              <a:gd name="adj1" fmla="val -110237"/>
              <a:gd name="adj2" fmla="val 36573"/>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Callout 7"/>
          <p:cNvSpPr/>
          <p:nvPr/>
        </p:nvSpPr>
        <p:spPr>
          <a:xfrm>
            <a:off x="5257800" y="5105400"/>
            <a:ext cx="3733800" cy="1295400"/>
          </a:xfrm>
          <a:prstGeom prst="wedgeEllipseCallout">
            <a:avLst>
              <a:gd name="adj1" fmla="val -105646"/>
              <a:gd name="adj2" fmla="val -96633"/>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Callout 9"/>
          <p:cNvSpPr/>
          <p:nvPr/>
        </p:nvSpPr>
        <p:spPr>
          <a:xfrm>
            <a:off x="4800600" y="3048000"/>
            <a:ext cx="4191000" cy="1905000"/>
          </a:xfrm>
          <a:prstGeom prst="wedgeEllipseCallout">
            <a:avLst>
              <a:gd name="adj1" fmla="val -62983"/>
              <a:gd name="adj2" fmla="val -6690"/>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5562600" y="228600"/>
            <a:ext cx="3276600" cy="923330"/>
          </a:xfrm>
          <a:prstGeom prst="rect">
            <a:avLst/>
          </a:prstGeom>
          <a:noFill/>
        </p:spPr>
        <p:txBody>
          <a:bodyPr wrap="square" rtlCol="0">
            <a:spAutoFit/>
          </a:bodyPr>
          <a:lstStyle/>
          <a:p>
            <a:r>
              <a:rPr lang="en-US" b="1" i="1" dirty="0" smtClean="0">
                <a:solidFill>
                  <a:srgbClr val="002060"/>
                </a:solidFill>
              </a:rPr>
              <a:t>“This says that at one time people grew or found everything they needed to live.”</a:t>
            </a:r>
            <a:endParaRPr lang="en-US" b="1" i="1" dirty="0">
              <a:solidFill>
                <a:srgbClr val="002060"/>
              </a:solidFill>
            </a:endParaRPr>
          </a:p>
        </p:txBody>
      </p:sp>
      <p:sp>
        <p:nvSpPr>
          <p:cNvPr id="12" name="TextBox 11"/>
          <p:cNvSpPr txBox="1"/>
          <p:nvPr/>
        </p:nvSpPr>
        <p:spPr>
          <a:xfrm>
            <a:off x="5638800" y="1676400"/>
            <a:ext cx="3200400" cy="923330"/>
          </a:xfrm>
          <a:prstGeom prst="rect">
            <a:avLst/>
          </a:prstGeom>
          <a:noFill/>
        </p:spPr>
        <p:txBody>
          <a:bodyPr wrap="square" rtlCol="0">
            <a:spAutoFit/>
          </a:bodyPr>
          <a:lstStyle/>
          <a:p>
            <a:r>
              <a:rPr lang="en-US" b="1" i="1" dirty="0" smtClean="0">
                <a:solidFill>
                  <a:srgbClr val="002060"/>
                </a:solidFill>
              </a:rPr>
              <a:t>“This says that people first traded the items they had or grew with other people.”</a:t>
            </a:r>
            <a:endParaRPr lang="en-US" b="1" i="1" dirty="0">
              <a:solidFill>
                <a:srgbClr val="002060"/>
              </a:solidFill>
            </a:endParaRPr>
          </a:p>
        </p:txBody>
      </p:sp>
      <p:sp>
        <p:nvSpPr>
          <p:cNvPr id="13" name="TextBox 12"/>
          <p:cNvSpPr txBox="1"/>
          <p:nvPr/>
        </p:nvSpPr>
        <p:spPr>
          <a:xfrm>
            <a:off x="4953000" y="3352800"/>
            <a:ext cx="3962400" cy="1477328"/>
          </a:xfrm>
          <a:prstGeom prst="rect">
            <a:avLst/>
          </a:prstGeom>
          <a:noFill/>
        </p:spPr>
        <p:txBody>
          <a:bodyPr wrap="square" rtlCol="0">
            <a:spAutoFit/>
          </a:bodyPr>
          <a:lstStyle/>
          <a:p>
            <a:pPr algn="ctr"/>
            <a:r>
              <a:rPr lang="en-US" b="1" i="1" dirty="0" smtClean="0">
                <a:solidFill>
                  <a:srgbClr val="002060"/>
                </a:solidFill>
              </a:rPr>
              <a:t>“I’m going to summarize what I’ve read: Long ago people traded what they had or grew to get what they needed.  Later they began using  money to pay for things.”</a:t>
            </a:r>
            <a:endParaRPr lang="en-US" b="1" i="1" dirty="0">
              <a:solidFill>
                <a:srgbClr val="002060"/>
              </a:solidFill>
            </a:endParaRPr>
          </a:p>
        </p:txBody>
      </p:sp>
      <p:sp>
        <p:nvSpPr>
          <p:cNvPr id="14" name="TextBox 13"/>
          <p:cNvSpPr txBox="1"/>
          <p:nvPr/>
        </p:nvSpPr>
        <p:spPr>
          <a:xfrm>
            <a:off x="5791200" y="5200471"/>
            <a:ext cx="2895600" cy="1200329"/>
          </a:xfrm>
          <a:prstGeom prst="rect">
            <a:avLst/>
          </a:prstGeom>
          <a:noFill/>
        </p:spPr>
        <p:txBody>
          <a:bodyPr wrap="square" rtlCol="0">
            <a:spAutoFit/>
          </a:bodyPr>
          <a:lstStyle/>
          <a:p>
            <a:r>
              <a:rPr lang="en-US" b="1" i="1" dirty="0" smtClean="0">
                <a:solidFill>
                  <a:srgbClr val="002060"/>
                </a:solidFill>
              </a:rPr>
              <a:t>“I think that buying things with coins and paper money has made buying things   </a:t>
            </a:r>
          </a:p>
          <a:p>
            <a:r>
              <a:rPr lang="en-US" b="1" i="1" dirty="0" smtClean="0">
                <a:solidFill>
                  <a:srgbClr val="002060"/>
                </a:solidFill>
              </a:rPr>
              <a:t>                 easier.”</a:t>
            </a:r>
            <a:endParaRPr lang="en-US" b="1" i="1" dirty="0">
              <a:solidFill>
                <a:srgbClr val="002060"/>
              </a:solidFill>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tx2">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990600"/>
            <a:ext cx="9144000" cy="1143000"/>
          </a:xfrm>
        </p:spPr>
        <p:txBody>
          <a:bodyPr>
            <a:noAutofit/>
          </a:bodyPr>
          <a:lstStyle/>
          <a:p>
            <a:r>
              <a:rPr lang="en-US" dirty="0" smtClean="0"/>
              <a:t>Let’s activate prior content knowledge…</a:t>
            </a:r>
            <a:br>
              <a:rPr lang="en-US" dirty="0" smtClean="0"/>
            </a:br>
            <a:r>
              <a:rPr lang="en-US" sz="1050" dirty="0" smtClean="0"/>
              <a:t/>
            </a:r>
            <a:br>
              <a:rPr lang="en-US" sz="1050" dirty="0" smtClean="0"/>
            </a:br>
            <a:r>
              <a:rPr lang="en-US" dirty="0" smtClean="0"/>
              <a:t>What do we already know about the trade routes?</a:t>
            </a:r>
            <a:endParaRPr lang="en-US" dirty="0"/>
          </a:p>
        </p:txBody>
      </p:sp>
      <p:sp>
        <p:nvSpPr>
          <p:cNvPr id="3" name="Content Placeholder 2"/>
          <p:cNvSpPr>
            <a:spLocks noGrp="1"/>
          </p:cNvSpPr>
          <p:nvPr>
            <p:ph idx="1"/>
          </p:nvPr>
        </p:nvSpPr>
        <p:spPr>
          <a:xfrm>
            <a:off x="457200" y="2971800"/>
            <a:ext cx="8229600" cy="4525963"/>
          </a:xfrm>
        </p:spPr>
        <p:txBody>
          <a:bodyPr>
            <a:normAutofit/>
          </a:bodyPr>
          <a:lstStyle/>
          <a:p>
            <a:r>
              <a:rPr lang="en-US" b="1" dirty="0" smtClean="0"/>
              <a:t>Geographic hints?</a:t>
            </a:r>
          </a:p>
          <a:p>
            <a:r>
              <a:rPr lang="en-US" b="1" dirty="0" smtClean="0"/>
              <a:t>Stories of History?</a:t>
            </a:r>
          </a:p>
          <a:p>
            <a:r>
              <a:rPr lang="en-US" b="1" dirty="0" smtClean="0"/>
              <a:t>Culture?</a:t>
            </a:r>
          </a:p>
          <a:p>
            <a:endParaRPr lang="en-US" sz="4000" dirty="0" smtClean="0"/>
          </a:p>
          <a:p>
            <a:endParaRPr lang="en-US" sz="4000" dirty="0"/>
          </a:p>
        </p:txBody>
      </p:sp>
      <p:pic>
        <p:nvPicPr>
          <p:cNvPr id="4" name="Picture 3" descr="Karakoram.jpg"/>
          <p:cNvPicPr>
            <a:picLocks noChangeAspect="1"/>
          </p:cNvPicPr>
          <p:nvPr/>
        </p:nvPicPr>
        <p:blipFill>
          <a:blip r:embed="rId2"/>
          <a:srcRect l="15000" t="28889" r="14166" b="33333"/>
          <a:stretch>
            <a:fillRect/>
          </a:stretch>
        </p:blipFill>
        <p:spPr>
          <a:xfrm>
            <a:off x="2667000" y="4191000"/>
            <a:ext cx="6096000" cy="2438400"/>
          </a:xfrm>
          <a:prstGeom prst="rect">
            <a:avLst/>
          </a:prstGeom>
          <a:ln w="28575">
            <a:solidFill>
              <a:schemeClr val="tx1"/>
            </a:solid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rgbClr val="03D4A8"/>
            </a:gs>
            <a:gs pos="25000">
              <a:srgbClr val="21D6E0"/>
            </a:gs>
            <a:gs pos="75000">
              <a:srgbClr val="0087E6"/>
            </a:gs>
            <a:gs pos="100000">
              <a:srgbClr val="005CBF"/>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effectLst>
                  <a:outerShdw blurRad="38100" dist="38100" dir="2700000" algn="tl">
                    <a:srgbClr val="000000">
                      <a:alpha val="43137"/>
                    </a:srgbClr>
                  </a:outerShdw>
                </a:effectLst>
              </a:rPr>
              <a:t>National Geographic School Publishing</a:t>
            </a:r>
            <a:br>
              <a:rPr lang="en-US" dirty="0" smtClean="0">
                <a:effectLst>
                  <a:outerShdw blurRad="38100" dist="38100" dir="2700000" algn="tl">
                    <a:srgbClr val="000000">
                      <a:alpha val="43137"/>
                    </a:srgbClr>
                  </a:outerShdw>
                </a:effectLst>
              </a:rPr>
            </a:br>
            <a:r>
              <a:rPr lang="en-US" sz="3600" dirty="0" smtClean="0">
                <a:effectLst>
                  <a:outerShdw blurRad="38100" dist="38100" dir="2700000" algn="tl">
                    <a:srgbClr val="000000">
                      <a:alpha val="43137"/>
                    </a:srgbClr>
                  </a:outerShdw>
                </a:effectLst>
              </a:rPr>
              <a:t>www.nationalgeographic.com/schoolpublishing</a:t>
            </a:r>
            <a:endParaRPr lang="en-US" sz="3600"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lstStyle/>
          <a:p>
            <a:pPr>
              <a:buNone/>
            </a:pPr>
            <a:r>
              <a:rPr lang="en-US" b="1" i="1" dirty="0" smtClean="0">
                <a:effectLst>
                  <a:outerShdw blurRad="38100" dist="38100" dir="2700000" algn="tl">
                    <a:srgbClr val="000000">
                      <a:alpha val="43137"/>
                    </a:srgbClr>
                  </a:outerShdw>
                </a:effectLst>
              </a:rPr>
              <a:t>Trade Across Time and Cultures</a:t>
            </a:r>
            <a:r>
              <a:rPr lang="en-US" b="1" dirty="0" smtClean="0">
                <a:effectLst>
                  <a:outerShdw blurRad="38100" dist="38100" dir="2700000" algn="tl">
                    <a:srgbClr val="000000">
                      <a:alpha val="43137"/>
                    </a:srgbClr>
                  </a:outerShdw>
                </a:effectLst>
              </a:rPr>
              <a:t> </a:t>
            </a:r>
            <a:r>
              <a:rPr lang="en-US" dirty="0" smtClean="0">
                <a:effectLst>
                  <a:outerShdw blurRad="38100" dist="38100" dir="2700000" algn="tl">
                    <a:srgbClr val="000000">
                      <a:alpha val="43137"/>
                    </a:srgbClr>
                  </a:outerShdw>
                </a:effectLst>
              </a:rPr>
              <a:t>explains how the desire for four different types of goods – silk, spices, salt, and fur – led to the development of various trade routes around the world.</a:t>
            </a:r>
            <a:endParaRPr lang="en-US" i="1" dirty="0">
              <a:effectLst>
                <a:outerShdw blurRad="38100" dist="38100" dir="2700000" algn="tl">
                  <a:srgbClr val="000000">
                    <a:alpha val="43137"/>
                  </a:srgbClr>
                </a:outerShdw>
              </a:effectLst>
            </a:endParaRPr>
          </a:p>
        </p:txBody>
      </p:sp>
      <p:pic>
        <p:nvPicPr>
          <p:cNvPr id="4" name="Content Placeholder 3" descr="Clipboard05.jpg"/>
          <p:cNvPicPr>
            <a:picLocks noChangeAspect="1"/>
          </p:cNvPicPr>
          <p:nvPr/>
        </p:nvPicPr>
        <p:blipFill>
          <a:blip r:embed="rId2"/>
          <a:srcRect l="19867" t="30398" r="12049" b="42180"/>
          <a:stretch>
            <a:fillRect/>
          </a:stretch>
        </p:blipFill>
        <p:spPr>
          <a:xfrm>
            <a:off x="1143000" y="4267200"/>
            <a:ext cx="7315200" cy="2209800"/>
          </a:xfrm>
          <a:prstGeom prst="rect">
            <a:avLst/>
          </a:prstGeom>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nvGraphicFramePr>
        <p:xfrm>
          <a:off x="304800" y="685800"/>
          <a:ext cx="8686800" cy="5570792"/>
        </p:xfrm>
        <a:graphic>
          <a:graphicData uri="http://schemas.openxmlformats.org/drawingml/2006/table">
            <a:tbl>
              <a:tblPr/>
              <a:tblGrid>
                <a:gridCol w="2895600"/>
                <a:gridCol w="2895600"/>
                <a:gridCol w="2895600"/>
              </a:tblGrid>
              <a:tr h="1063953">
                <a:tc>
                  <a:txBody>
                    <a:bodyPr/>
                    <a:lstStyle/>
                    <a:p>
                      <a:pPr marL="0" marR="0" algn="ctr">
                        <a:lnSpc>
                          <a:spcPct val="115000"/>
                        </a:lnSpc>
                        <a:spcBef>
                          <a:spcPts val="0"/>
                        </a:spcBef>
                        <a:spcAft>
                          <a:spcPts val="0"/>
                        </a:spcAft>
                      </a:pPr>
                      <a:r>
                        <a:rPr lang="en-US" sz="2400" b="1" dirty="0">
                          <a:latin typeface="Calibri"/>
                          <a:ea typeface="Calibri"/>
                          <a:cs typeface="Times New Roman"/>
                        </a:rPr>
                        <a:t>K (What we Know)</a:t>
                      </a:r>
                      <a:endParaRPr lang="en-US" sz="2400" dirty="0">
                        <a:latin typeface="Calibri"/>
                        <a:ea typeface="Calibri"/>
                        <a:cs typeface="Times New Roman"/>
                      </a:endParaRPr>
                    </a:p>
                  </a:txBody>
                  <a:tcPr marL="45044" marR="4504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400" b="1" dirty="0">
                          <a:latin typeface="Calibri"/>
                          <a:ea typeface="Calibri"/>
                          <a:cs typeface="Times New Roman"/>
                        </a:rPr>
                        <a:t>W (What we Want to know)</a:t>
                      </a:r>
                      <a:endParaRPr lang="en-US" sz="2400" dirty="0">
                        <a:latin typeface="Calibri"/>
                        <a:ea typeface="Calibri"/>
                        <a:cs typeface="Times New Roman"/>
                      </a:endParaRPr>
                    </a:p>
                  </a:txBody>
                  <a:tcPr marL="45044" marR="4504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400" b="1" dirty="0">
                          <a:latin typeface="Calibri"/>
                          <a:ea typeface="Calibri"/>
                          <a:cs typeface="Times New Roman"/>
                        </a:rPr>
                        <a:t>L (What we Learned)</a:t>
                      </a:r>
                      <a:endParaRPr lang="en-US" sz="2400" dirty="0">
                        <a:latin typeface="Calibri"/>
                        <a:ea typeface="Calibri"/>
                        <a:cs typeface="Times New Roman"/>
                      </a:endParaRPr>
                    </a:p>
                  </a:txBody>
                  <a:tcPr marL="45044" marR="4504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06839">
                <a:tc>
                  <a:txBody>
                    <a:bodyPr/>
                    <a:lstStyle/>
                    <a:p>
                      <a:pPr marL="0" marR="0">
                        <a:lnSpc>
                          <a:spcPct val="115000"/>
                        </a:lnSpc>
                        <a:spcBef>
                          <a:spcPts val="0"/>
                        </a:spcBef>
                        <a:spcAft>
                          <a:spcPts val="0"/>
                        </a:spcAft>
                      </a:pPr>
                      <a:endParaRPr lang="en-US" sz="1100">
                        <a:latin typeface="Calibri"/>
                        <a:ea typeface="Calibri"/>
                        <a:cs typeface="Times New Roman"/>
                      </a:endParaRPr>
                    </a:p>
                  </a:txBody>
                  <a:tcPr marL="45044" marR="4504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en-US" sz="1100" dirty="0" smtClean="0">
                        <a:latin typeface="Calibri"/>
                        <a:ea typeface="Calibri"/>
                        <a:cs typeface="Times New Roman"/>
                      </a:endParaRPr>
                    </a:p>
                    <a:p>
                      <a:pPr marL="0" marR="0">
                        <a:lnSpc>
                          <a:spcPct val="115000"/>
                        </a:lnSpc>
                        <a:spcBef>
                          <a:spcPts val="0"/>
                        </a:spcBef>
                        <a:spcAft>
                          <a:spcPts val="0"/>
                        </a:spcAft>
                      </a:pPr>
                      <a:endParaRPr lang="en-US" sz="1100" dirty="0" smtClean="0">
                        <a:latin typeface="Calibri"/>
                        <a:ea typeface="Calibri"/>
                        <a:cs typeface="Times New Roman"/>
                      </a:endParaRPr>
                    </a:p>
                    <a:p>
                      <a:pPr marL="0" marR="0">
                        <a:lnSpc>
                          <a:spcPct val="115000"/>
                        </a:lnSpc>
                        <a:spcBef>
                          <a:spcPts val="0"/>
                        </a:spcBef>
                        <a:spcAft>
                          <a:spcPts val="0"/>
                        </a:spcAft>
                      </a:pPr>
                      <a:endParaRPr lang="en-US" sz="1100" dirty="0" smtClean="0">
                        <a:latin typeface="Calibri"/>
                        <a:ea typeface="Calibri"/>
                        <a:cs typeface="Times New Roman"/>
                      </a:endParaRPr>
                    </a:p>
                    <a:p>
                      <a:pPr marL="0" marR="0">
                        <a:lnSpc>
                          <a:spcPct val="115000"/>
                        </a:lnSpc>
                        <a:spcBef>
                          <a:spcPts val="0"/>
                        </a:spcBef>
                        <a:spcAft>
                          <a:spcPts val="0"/>
                        </a:spcAft>
                      </a:pPr>
                      <a:endParaRPr lang="en-US" sz="1100" dirty="0" smtClean="0">
                        <a:latin typeface="Calibri"/>
                        <a:ea typeface="Calibri"/>
                        <a:cs typeface="Times New Roman"/>
                      </a:endParaRPr>
                    </a:p>
                    <a:p>
                      <a:pPr marL="0" marR="0">
                        <a:lnSpc>
                          <a:spcPct val="115000"/>
                        </a:lnSpc>
                        <a:spcBef>
                          <a:spcPts val="0"/>
                        </a:spcBef>
                        <a:spcAft>
                          <a:spcPts val="0"/>
                        </a:spcAft>
                      </a:pPr>
                      <a:endParaRPr lang="en-US" sz="1100" dirty="0" smtClean="0">
                        <a:latin typeface="Calibri"/>
                        <a:ea typeface="Calibri"/>
                        <a:cs typeface="Times New Roman"/>
                      </a:endParaRPr>
                    </a:p>
                    <a:p>
                      <a:pPr marL="0" marR="0">
                        <a:lnSpc>
                          <a:spcPct val="115000"/>
                        </a:lnSpc>
                        <a:spcBef>
                          <a:spcPts val="0"/>
                        </a:spcBef>
                        <a:spcAft>
                          <a:spcPts val="0"/>
                        </a:spcAft>
                      </a:pPr>
                      <a:endParaRPr lang="en-US" sz="1100" dirty="0" smtClean="0">
                        <a:latin typeface="Calibri"/>
                        <a:ea typeface="Calibri"/>
                        <a:cs typeface="Times New Roman"/>
                      </a:endParaRPr>
                    </a:p>
                    <a:p>
                      <a:pPr marL="0" marR="0">
                        <a:lnSpc>
                          <a:spcPct val="115000"/>
                        </a:lnSpc>
                        <a:spcBef>
                          <a:spcPts val="0"/>
                        </a:spcBef>
                        <a:spcAft>
                          <a:spcPts val="0"/>
                        </a:spcAft>
                      </a:pPr>
                      <a:endParaRPr lang="en-US" sz="1100" dirty="0" smtClean="0">
                        <a:latin typeface="Calibri"/>
                        <a:ea typeface="Calibri"/>
                        <a:cs typeface="Times New Roman"/>
                      </a:endParaRPr>
                    </a:p>
                    <a:p>
                      <a:pPr marL="0" marR="0">
                        <a:lnSpc>
                          <a:spcPct val="115000"/>
                        </a:lnSpc>
                        <a:spcBef>
                          <a:spcPts val="0"/>
                        </a:spcBef>
                        <a:spcAft>
                          <a:spcPts val="0"/>
                        </a:spcAft>
                      </a:pPr>
                      <a:endParaRPr lang="en-US" sz="1100" dirty="0" smtClean="0">
                        <a:latin typeface="Calibri"/>
                        <a:ea typeface="Calibri"/>
                        <a:cs typeface="Times New Roman"/>
                      </a:endParaRPr>
                    </a:p>
                    <a:p>
                      <a:pPr marL="0" marR="0">
                        <a:lnSpc>
                          <a:spcPct val="115000"/>
                        </a:lnSpc>
                        <a:spcBef>
                          <a:spcPts val="0"/>
                        </a:spcBef>
                        <a:spcAft>
                          <a:spcPts val="0"/>
                        </a:spcAft>
                      </a:pPr>
                      <a:endParaRPr lang="en-US" sz="1100" dirty="0" smtClean="0">
                        <a:latin typeface="Calibri"/>
                        <a:ea typeface="Calibri"/>
                        <a:cs typeface="Times New Roman"/>
                      </a:endParaRPr>
                    </a:p>
                    <a:p>
                      <a:pPr marL="0" marR="0">
                        <a:lnSpc>
                          <a:spcPct val="115000"/>
                        </a:lnSpc>
                        <a:spcBef>
                          <a:spcPts val="0"/>
                        </a:spcBef>
                        <a:spcAft>
                          <a:spcPts val="0"/>
                        </a:spcAft>
                      </a:pPr>
                      <a:endParaRPr lang="en-US" sz="1100" dirty="0" smtClean="0">
                        <a:latin typeface="Calibri"/>
                        <a:ea typeface="Calibri"/>
                        <a:cs typeface="Times New Roman"/>
                      </a:endParaRPr>
                    </a:p>
                    <a:p>
                      <a:pPr marL="0" marR="0">
                        <a:lnSpc>
                          <a:spcPct val="115000"/>
                        </a:lnSpc>
                        <a:spcBef>
                          <a:spcPts val="0"/>
                        </a:spcBef>
                        <a:spcAft>
                          <a:spcPts val="0"/>
                        </a:spcAft>
                      </a:pPr>
                      <a:endParaRPr lang="en-US" sz="1100" dirty="0" smtClean="0">
                        <a:latin typeface="Calibri"/>
                        <a:ea typeface="Calibri"/>
                        <a:cs typeface="Times New Roman"/>
                      </a:endParaRPr>
                    </a:p>
                    <a:p>
                      <a:pPr marL="0" marR="0">
                        <a:lnSpc>
                          <a:spcPct val="115000"/>
                        </a:lnSpc>
                        <a:spcBef>
                          <a:spcPts val="0"/>
                        </a:spcBef>
                        <a:spcAft>
                          <a:spcPts val="0"/>
                        </a:spcAft>
                      </a:pPr>
                      <a:endParaRPr lang="en-US" sz="1100" dirty="0" smtClean="0">
                        <a:latin typeface="Calibri"/>
                        <a:ea typeface="Calibri"/>
                        <a:cs typeface="Times New Roman"/>
                      </a:endParaRPr>
                    </a:p>
                    <a:p>
                      <a:pPr marL="0" marR="0">
                        <a:lnSpc>
                          <a:spcPct val="115000"/>
                        </a:lnSpc>
                        <a:spcBef>
                          <a:spcPts val="0"/>
                        </a:spcBef>
                        <a:spcAft>
                          <a:spcPts val="0"/>
                        </a:spcAft>
                      </a:pPr>
                      <a:endParaRPr lang="en-US" sz="1100" dirty="0" smtClean="0">
                        <a:latin typeface="Calibri"/>
                        <a:ea typeface="Calibri"/>
                        <a:cs typeface="Times New Roman"/>
                      </a:endParaRPr>
                    </a:p>
                    <a:p>
                      <a:pPr marL="0" marR="0">
                        <a:lnSpc>
                          <a:spcPct val="115000"/>
                        </a:lnSpc>
                        <a:spcBef>
                          <a:spcPts val="0"/>
                        </a:spcBef>
                        <a:spcAft>
                          <a:spcPts val="0"/>
                        </a:spcAft>
                      </a:pPr>
                      <a:endParaRPr lang="en-US" sz="1100" dirty="0" smtClean="0">
                        <a:latin typeface="Calibri"/>
                        <a:ea typeface="Calibri"/>
                        <a:cs typeface="Times New Roman"/>
                      </a:endParaRPr>
                    </a:p>
                    <a:p>
                      <a:pPr marL="0" marR="0">
                        <a:lnSpc>
                          <a:spcPct val="115000"/>
                        </a:lnSpc>
                        <a:spcBef>
                          <a:spcPts val="0"/>
                        </a:spcBef>
                        <a:spcAft>
                          <a:spcPts val="0"/>
                        </a:spcAft>
                      </a:pPr>
                      <a:endParaRPr lang="en-US" sz="1100" dirty="0" smtClean="0">
                        <a:latin typeface="Calibri"/>
                        <a:ea typeface="Calibri"/>
                        <a:cs typeface="Times New Roman"/>
                      </a:endParaRPr>
                    </a:p>
                    <a:p>
                      <a:pPr marL="0" marR="0">
                        <a:lnSpc>
                          <a:spcPct val="115000"/>
                        </a:lnSpc>
                        <a:spcBef>
                          <a:spcPts val="0"/>
                        </a:spcBef>
                        <a:spcAft>
                          <a:spcPts val="0"/>
                        </a:spcAft>
                      </a:pPr>
                      <a:endParaRPr lang="en-US" sz="1100" dirty="0" smtClean="0">
                        <a:latin typeface="Calibri"/>
                        <a:ea typeface="Calibri"/>
                        <a:cs typeface="Times New Roman"/>
                      </a:endParaRPr>
                    </a:p>
                    <a:p>
                      <a:pPr marL="0" marR="0">
                        <a:lnSpc>
                          <a:spcPct val="115000"/>
                        </a:lnSpc>
                        <a:spcBef>
                          <a:spcPts val="0"/>
                        </a:spcBef>
                        <a:spcAft>
                          <a:spcPts val="0"/>
                        </a:spcAft>
                      </a:pPr>
                      <a:endParaRPr lang="en-US" sz="1100" dirty="0" smtClean="0">
                        <a:latin typeface="Calibri"/>
                        <a:ea typeface="Calibri"/>
                        <a:cs typeface="Times New Roman"/>
                      </a:endParaRPr>
                    </a:p>
                    <a:p>
                      <a:pPr marL="0" marR="0">
                        <a:lnSpc>
                          <a:spcPct val="115000"/>
                        </a:lnSpc>
                        <a:spcBef>
                          <a:spcPts val="0"/>
                        </a:spcBef>
                        <a:spcAft>
                          <a:spcPts val="0"/>
                        </a:spcAft>
                      </a:pPr>
                      <a:endParaRPr lang="en-US" sz="1100" dirty="0">
                        <a:latin typeface="Calibri"/>
                        <a:ea typeface="Calibri"/>
                        <a:cs typeface="Times New Roman"/>
                      </a:endParaRPr>
                    </a:p>
                  </a:txBody>
                  <a:tcPr marL="45044" marR="4504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en-US" sz="1100" dirty="0">
                        <a:latin typeface="Calibri"/>
                        <a:ea typeface="Calibri"/>
                        <a:cs typeface="Times New Roman"/>
                      </a:endParaRPr>
                    </a:p>
                  </a:txBody>
                  <a:tcPr marL="45044" marR="4504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 name="TextBox 3"/>
          <p:cNvSpPr txBox="1"/>
          <p:nvPr/>
        </p:nvSpPr>
        <p:spPr>
          <a:xfrm>
            <a:off x="1981200" y="0"/>
            <a:ext cx="5105400" cy="646331"/>
          </a:xfrm>
          <a:prstGeom prst="rect">
            <a:avLst/>
          </a:prstGeom>
          <a:noFill/>
        </p:spPr>
        <p:txBody>
          <a:bodyPr wrap="square" rtlCol="0">
            <a:spAutoFit/>
          </a:bodyPr>
          <a:lstStyle/>
          <a:p>
            <a:pPr algn="ctr"/>
            <a:r>
              <a:rPr lang="en-US" sz="3600" dirty="0" smtClean="0"/>
              <a:t>TRADE</a:t>
            </a:r>
            <a:endParaRPr lang="en-US" sz="3600"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Clipboard09.jpg"/>
          <p:cNvPicPr>
            <a:picLocks noGrp="1" noChangeAspect="1"/>
          </p:cNvPicPr>
          <p:nvPr>
            <p:ph idx="1"/>
          </p:nvPr>
        </p:nvPicPr>
        <p:blipFill>
          <a:blip r:embed="rId2"/>
          <a:srcRect l="14644" t="21887" r="24746" b="9085"/>
          <a:stretch>
            <a:fillRect/>
          </a:stretch>
        </p:blipFill>
        <p:spPr>
          <a:xfrm>
            <a:off x="499946" y="-1"/>
            <a:ext cx="7958254" cy="6797675"/>
          </a:xfrm>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bg>
      <p:bgPr>
        <a:solidFill>
          <a:srgbClr val="CCFF99"/>
        </a:solidFill>
        <a:effectLst/>
      </p:bgPr>
    </p:bg>
    <p:spTree>
      <p:nvGrpSpPr>
        <p:cNvPr id="1" name=""/>
        <p:cNvGrpSpPr/>
        <p:nvPr/>
      </p:nvGrpSpPr>
      <p:grpSpPr>
        <a:xfrm>
          <a:off x="0" y="0"/>
          <a:ext cx="0" cy="0"/>
          <a:chOff x="0" y="0"/>
          <a:chExt cx="0" cy="0"/>
        </a:xfrm>
      </p:grpSpPr>
      <p:sp>
        <p:nvSpPr>
          <p:cNvPr id="27651" name="Rectangle 3"/>
          <p:cNvSpPr>
            <a:spLocks noGrp="1" noChangeArrowheads="1"/>
          </p:cNvSpPr>
          <p:nvPr>
            <p:ph type="body" idx="1"/>
          </p:nvPr>
        </p:nvSpPr>
        <p:spPr>
          <a:xfrm>
            <a:off x="76200" y="76200"/>
            <a:ext cx="4191000" cy="6858000"/>
          </a:xfrm>
        </p:spPr>
        <p:txBody>
          <a:bodyPr/>
          <a:lstStyle/>
          <a:p>
            <a:pPr>
              <a:lnSpc>
                <a:spcPct val="80000"/>
              </a:lnSpc>
              <a:buFontTx/>
              <a:buNone/>
            </a:pPr>
            <a:endParaRPr lang="en-US" sz="1800" b="1" dirty="0">
              <a:latin typeface="Tempus Sans ITC" pitchFamily="82" charset="0"/>
            </a:endParaRPr>
          </a:p>
          <a:p>
            <a:pPr>
              <a:lnSpc>
                <a:spcPct val="80000"/>
              </a:lnSpc>
              <a:buFontTx/>
              <a:buNone/>
            </a:pPr>
            <a:endParaRPr lang="en-US" sz="1000" b="1" dirty="0">
              <a:latin typeface="Tempus Sans ITC" pitchFamily="82" charset="0"/>
            </a:endParaRPr>
          </a:p>
          <a:p>
            <a:pPr>
              <a:lnSpc>
                <a:spcPct val="80000"/>
              </a:lnSpc>
              <a:buFontTx/>
              <a:buNone/>
            </a:pPr>
            <a:endParaRPr lang="en-US" sz="1000" b="1" dirty="0">
              <a:latin typeface="Tempus Sans ITC" pitchFamily="82" charset="0"/>
            </a:endParaRPr>
          </a:p>
          <a:p>
            <a:pPr>
              <a:lnSpc>
                <a:spcPct val="80000"/>
              </a:lnSpc>
              <a:buFontTx/>
              <a:buNone/>
            </a:pPr>
            <a:endParaRPr lang="en-US" sz="1000" b="1" dirty="0">
              <a:latin typeface="Tempus Sans ITC" pitchFamily="82" charset="0"/>
            </a:endParaRPr>
          </a:p>
          <a:p>
            <a:pPr>
              <a:lnSpc>
                <a:spcPct val="80000"/>
              </a:lnSpc>
              <a:buFontTx/>
              <a:buNone/>
            </a:pPr>
            <a:r>
              <a:rPr lang="en-US" sz="1400" b="1" dirty="0">
                <a:latin typeface="Tempus Sans ITC" pitchFamily="82" charset="0"/>
              </a:rPr>
              <a:t>On the north side of the Gobi</a:t>
            </a:r>
          </a:p>
          <a:p>
            <a:pPr>
              <a:lnSpc>
                <a:spcPct val="80000"/>
              </a:lnSpc>
              <a:buFontTx/>
              <a:buNone/>
            </a:pPr>
            <a:r>
              <a:rPr lang="en-US" sz="1400" b="1" dirty="0">
                <a:latin typeface="Tempus Sans ITC" pitchFamily="82" charset="0"/>
              </a:rPr>
              <a:t>Underneath the Eternal Blue Sky</a:t>
            </a:r>
          </a:p>
          <a:p>
            <a:pPr>
              <a:lnSpc>
                <a:spcPct val="80000"/>
              </a:lnSpc>
              <a:buFontTx/>
              <a:buNone/>
            </a:pPr>
            <a:r>
              <a:rPr lang="en-US" sz="1400" b="1" dirty="0">
                <a:latin typeface="Tempus Sans ITC" pitchFamily="82" charset="0"/>
              </a:rPr>
              <a:t>With his sheep and horses</a:t>
            </a:r>
          </a:p>
          <a:p>
            <a:pPr>
              <a:lnSpc>
                <a:spcPct val="80000"/>
              </a:lnSpc>
              <a:buFontTx/>
              <a:buNone/>
            </a:pPr>
            <a:r>
              <a:rPr lang="en-US" sz="1400" b="1" dirty="0">
                <a:latin typeface="Tempus Sans ITC" pitchFamily="82" charset="0"/>
              </a:rPr>
              <a:t>And all the tribal wars</a:t>
            </a:r>
          </a:p>
          <a:p>
            <a:pPr>
              <a:lnSpc>
                <a:spcPct val="80000"/>
              </a:lnSpc>
              <a:buFontTx/>
              <a:buNone/>
            </a:pPr>
            <a:r>
              <a:rPr lang="en-US" sz="1400" b="1" dirty="0">
                <a:latin typeface="Tempus Sans ITC" pitchFamily="82" charset="0"/>
              </a:rPr>
              <a:t>Genghis Khan was quite a guy</a:t>
            </a:r>
          </a:p>
          <a:p>
            <a:pPr>
              <a:lnSpc>
                <a:spcPct val="80000"/>
              </a:lnSpc>
              <a:buFontTx/>
              <a:buNone/>
            </a:pPr>
            <a:r>
              <a:rPr lang="en-US" sz="1400" b="1" dirty="0">
                <a:latin typeface="Tempus Sans ITC" pitchFamily="82" charset="0"/>
              </a:rPr>
              <a:t>Now he brought the Five Tribes together</a:t>
            </a:r>
          </a:p>
          <a:p>
            <a:pPr>
              <a:lnSpc>
                <a:spcPct val="80000"/>
              </a:lnSpc>
              <a:buFontTx/>
              <a:buNone/>
            </a:pPr>
            <a:r>
              <a:rPr lang="en-US" sz="1400" b="1" dirty="0">
                <a:latin typeface="Tempus Sans ITC" pitchFamily="82" charset="0"/>
              </a:rPr>
              <a:t>‘Neath his spirit banners, white and black</a:t>
            </a:r>
          </a:p>
          <a:p>
            <a:pPr>
              <a:lnSpc>
                <a:spcPct val="80000"/>
              </a:lnSpc>
              <a:buFontTx/>
              <a:buNone/>
            </a:pPr>
            <a:r>
              <a:rPr lang="en-US" sz="1400" b="1" dirty="0">
                <a:latin typeface="Tempus Sans ITC" pitchFamily="82" charset="0"/>
              </a:rPr>
              <a:t>‘Cause in peace or war it’s loyalty for sure</a:t>
            </a:r>
          </a:p>
          <a:p>
            <a:pPr>
              <a:lnSpc>
                <a:spcPct val="80000"/>
              </a:lnSpc>
              <a:buFontTx/>
              <a:buNone/>
            </a:pPr>
            <a:r>
              <a:rPr lang="en-US" sz="1400" b="1" dirty="0">
                <a:latin typeface="Tempus Sans ITC" pitchFamily="82" charset="0"/>
              </a:rPr>
              <a:t>That kept the people coming back</a:t>
            </a:r>
          </a:p>
          <a:p>
            <a:pPr>
              <a:lnSpc>
                <a:spcPct val="80000"/>
              </a:lnSpc>
              <a:buFontTx/>
              <a:buNone/>
            </a:pPr>
            <a:endParaRPr lang="en-US" sz="800" b="1" dirty="0">
              <a:latin typeface="Tempus Sans ITC" pitchFamily="82" charset="0"/>
            </a:endParaRPr>
          </a:p>
          <a:p>
            <a:pPr>
              <a:lnSpc>
                <a:spcPct val="80000"/>
              </a:lnSpc>
              <a:buFontTx/>
              <a:buNone/>
            </a:pPr>
            <a:r>
              <a:rPr lang="en-US" sz="1400" b="1" dirty="0">
                <a:latin typeface="Tempus Sans ITC" pitchFamily="82" charset="0"/>
              </a:rPr>
              <a:t>To their Khan, Khan, Genghis Khan</a:t>
            </a:r>
          </a:p>
          <a:p>
            <a:pPr>
              <a:lnSpc>
                <a:spcPct val="80000"/>
              </a:lnSpc>
              <a:buFontTx/>
              <a:buNone/>
            </a:pPr>
            <a:r>
              <a:rPr lang="en-US" sz="1400" b="1" dirty="0">
                <a:latin typeface="Tempus Sans ITC" pitchFamily="82" charset="0"/>
              </a:rPr>
              <a:t>‘Couldn’t read or write but he’d just begun</a:t>
            </a:r>
          </a:p>
          <a:p>
            <a:pPr>
              <a:lnSpc>
                <a:spcPct val="80000"/>
              </a:lnSpc>
              <a:buFontTx/>
              <a:buNone/>
            </a:pPr>
            <a:r>
              <a:rPr lang="en-US" sz="1400" b="1" dirty="0">
                <a:latin typeface="Tempus Sans ITC" pitchFamily="82" charset="0"/>
              </a:rPr>
              <a:t>His empire to unfurl</a:t>
            </a:r>
          </a:p>
          <a:p>
            <a:pPr>
              <a:lnSpc>
                <a:spcPct val="80000"/>
              </a:lnSpc>
              <a:buFontTx/>
              <a:buNone/>
            </a:pPr>
            <a:r>
              <a:rPr lang="en-US" sz="1400" b="1" dirty="0">
                <a:latin typeface="Tempus Sans ITC" pitchFamily="82" charset="0"/>
              </a:rPr>
              <a:t>And bring about a whole new world</a:t>
            </a:r>
          </a:p>
          <a:p>
            <a:pPr>
              <a:lnSpc>
                <a:spcPct val="80000"/>
              </a:lnSpc>
              <a:buFontTx/>
              <a:buNone/>
            </a:pPr>
            <a:endParaRPr lang="en-US" sz="800" b="1" dirty="0">
              <a:latin typeface="Tempus Sans ITC" pitchFamily="82" charset="0"/>
            </a:endParaRPr>
          </a:p>
          <a:p>
            <a:pPr>
              <a:lnSpc>
                <a:spcPct val="80000"/>
              </a:lnSpc>
              <a:buFontTx/>
              <a:buNone/>
            </a:pPr>
            <a:r>
              <a:rPr lang="en-US" sz="1400" b="1" dirty="0">
                <a:latin typeface="Tempus Sans ITC" pitchFamily="82" charset="0"/>
              </a:rPr>
              <a:t>Now Genghis, he a Mongol</a:t>
            </a:r>
          </a:p>
          <a:p>
            <a:pPr>
              <a:lnSpc>
                <a:spcPct val="80000"/>
              </a:lnSpc>
              <a:buFontTx/>
              <a:buNone/>
            </a:pPr>
            <a:r>
              <a:rPr lang="en-US" sz="1400" b="1" dirty="0">
                <a:latin typeface="Tempus Sans ITC" pitchFamily="82" charset="0"/>
              </a:rPr>
              <a:t>His cavalry rode 70 miles a day</a:t>
            </a:r>
          </a:p>
          <a:p>
            <a:pPr>
              <a:lnSpc>
                <a:spcPct val="80000"/>
              </a:lnSpc>
              <a:buFontTx/>
              <a:buNone/>
            </a:pPr>
            <a:r>
              <a:rPr lang="en-US" sz="1400" b="1" dirty="0">
                <a:latin typeface="Tempus Sans ITC" pitchFamily="82" charset="0"/>
              </a:rPr>
              <a:t>Against the cities or knights he never lost a fight</a:t>
            </a:r>
          </a:p>
          <a:p>
            <a:pPr>
              <a:lnSpc>
                <a:spcPct val="80000"/>
              </a:lnSpc>
              <a:buFontTx/>
              <a:buNone/>
            </a:pPr>
            <a:r>
              <a:rPr lang="en-US" sz="1400" b="1" dirty="0">
                <a:latin typeface="Tempus Sans ITC" pitchFamily="82" charset="0"/>
              </a:rPr>
              <a:t>Created warfare a whole new way</a:t>
            </a:r>
          </a:p>
          <a:p>
            <a:pPr>
              <a:lnSpc>
                <a:spcPct val="80000"/>
              </a:lnSpc>
              <a:buFontTx/>
              <a:buNone/>
            </a:pPr>
            <a:r>
              <a:rPr lang="en-US" sz="1400" b="1" dirty="0">
                <a:latin typeface="Tempus Sans ITC" pitchFamily="82" charset="0"/>
              </a:rPr>
              <a:t>He conquered China, Persia, Europe &amp; Russia</a:t>
            </a:r>
          </a:p>
          <a:p>
            <a:pPr>
              <a:lnSpc>
                <a:spcPct val="80000"/>
              </a:lnSpc>
              <a:buFontTx/>
              <a:buNone/>
            </a:pPr>
            <a:r>
              <a:rPr lang="en-US" sz="1400" b="1" dirty="0">
                <a:latin typeface="Tempus Sans ITC" pitchFamily="82" charset="0"/>
              </a:rPr>
              <a:t>He used their weapons &amp; technology, too</a:t>
            </a:r>
          </a:p>
          <a:p>
            <a:pPr>
              <a:lnSpc>
                <a:spcPct val="80000"/>
              </a:lnSpc>
              <a:buFontTx/>
              <a:buNone/>
            </a:pPr>
            <a:r>
              <a:rPr lang="en-US" sz="1400" b="1" dirty="0">
                <a:latin typeface="Tempus Sans ITC" pitchFamily="82" charset="0"/>
              </a:rPr>
              <a:t>The largest land empire did he acquire</a:t>
            </a:r>
          </a:p>
          <a:p>
            <a:pPr>
              <a:lnSpc>
                <a:spcPct val="80000"/>
              </a:lnSpc>
              <a:buFontTx/>
              <a:buNone/>
            </a:pPr>
            <a:r>
              <a:rPr lang="en-US" sz="1400" b="1" dirty="0">
                <a:latin typeface="Tempus Sans ITC" pitchFamily="82" charset="0"/>
              </a:rPr>
              <a:t>12 million square miles before he was through</a:t>
            </a:r>
          </a:p>
          <a:p>
            <a:pPr>
              <a:lnSpc>
                <a:spcPct val="80000"/>
              </a:lnSpc>
              <a:buFontTx/>
              <a:buNone/>
            </a:pPr>
            <a:endParaRPr lang="en-US" sz="800" b="1" dirty="0">
              <a:latin typeface="Tempus Sans ITC" pitchFamily="82" charset="0"/>
            </a:endParaRPr>
          </a:p>
          <a:p>
            <a:pPr>
              <a:lnSpc>
                <a:spcPct val="80000"/>
              </a:lnSpc>
              <a:buFontTx/>
              <a:buNone/>
            </a:pPr>
            <a:r>
              <a:rPr lang="en-US" sz="1400" b="1" dirty="0">
                <a:latin typeface="Tempus Sans ITC" pitchFamily="82" charset="0"/>
              </a:rPr>
              <a:t>‘Cause he’s the Khan, Khan, Genghis Khan</a:t>
            </a:r>
          </a:p>
          <a:p>
            <a:pPr>
              <a:lnSpc>
                <a:spcPct val="80000"/>
              </a:lnSpc>
              <a:buFontTx/>
              <a:buNone/>
            </a:pPr>
            <a:r>
              <a:rPr lang="en-US" sz="1400" b="1" dirty="0">
                <a:latin typeface="Tempus Sans ITC" pitchFamily="82" charset="0"/>
              </a:rPr>
              <a:t>‘Couldn’t read or write but he’d just begun</a:t>
            </a:r>
          </a:p>
          <a:p>
            <a:pPr>
              <a:lnSpc>
                <a:spcPct val="80000"/>
              </a:lnSpc>
              <a:buFontTx/>
              <a:buNone/>
            </a:pPr>
            <a:r>
              <a:rPr lang="en-US" sz="1400" b="1" dirty="0">
                <a:latin typeface="Tempus Sans ITC" pitchFamily="82" charset="0"/>
              </a:rPr>
              <a:t>With his siege engines he would hurl</a:t>
            </a:r>
          </a:p>
          <a:p>
            <a:pPr>
              <a:lnSpc>
                <a:spcPct val="80000"/>
              </a:lnSpc>
              <a:buFontTx/>
              <a:buNone/>
            </a:pPr>
            <a:r>
              <a:rPr lang="en-US" sz="1400" b="1" dirty="0">
                <a:latin typeface="Tempus Sans ITC" pitchFamily="82" charset="0"/>
              </a:rPr>
              <a:t>The stuff to bring about a whole new world</a:t>
            </a:r>
          </a:p>
        </p:txBody>
      </p:sp>
      <p:sp>
        <p:nvSpPr>
          <p:cNvPr id="27653" name="Rectangle 5"/>
          <p:cNvSpPr>
            <a:spLocks noChangeArrowheads="1"/>
          </p:cNvSpPr>
          <p:nvPr/>
        </p:nvSpPr>
        <p:spPr bwMode="auto">
          <a:xfrm>
            <a:off x="5257800" y="0"/>
            <a:ext cx="4267200" cy="6858000"/>
          </a:xfrm>
          <a:prstGeom prst="rect">
            <a:avLst/>
          </a:prstGeom>
          <a:noFill/>
          <a:ln w="9525">
            <a:noFill/>
            <a:miter lim="800000"/>
            <a:headEnd/>
            <a:tailEnd/>
          </a:ln>
          <a:effectLst/>
        </p:spPr>
        <p:txBody>
          <a:bodyPr/>
          <a:lstStyle/>
          <a:p>
            <a:pPr marL="342900" indent="-342900">
              <a:lnSpc>
                <a:spcPct val="80000"/>
              </a:lnSpc>
              <a:spcBef>
                <a:spcPct val="20000"/>
              </a:spcBef>
            </a:pPr>
            <a:endParaRPr lang="en-US" sz="1400"/>
          </a:p>
          <a:p>
            <a:pPr marL="342900" indent="-342900">
              <a:lnSpc>
                <a:spcPct val="80000"/>
              </a:lnSpc>
              <a:spcBef>
                <a:spcPct val="20000"/>
              </a:spcBef>
            </a:pPr>
            <a:endParaRPr lang="en-US" sz="1400"/>
          </a:p>
          <a:p>
            <a:pPr marL="342900" indent="-342900">
              <a:lnSpc>
                <a:spcPct val="80000"/>
              </a:lnSpc>
              <a:spcBef>
                <a:spcPct val="20000"/>
              </a:spcBef>
            </a:pPr>
            <a:endParaRPr lang="en-US" sz="1400">
              <a:latin typeface="Tempus Sans ITC" pitchFamily="82" charset="0"/>
            </a:endParaRPr>
          </a:p>
          <a:p>
            <a:pPr marL="342900" indent="-342900">
              <a:lnSpc>
                <a:spcPct val="80000"/>
              </a:lnSpc>
              <a:spcBef>
                <a:spcPct val="20000"/>
              </a:spcBef>
            </a:pPr>
            <a:endParaRPr lang="en-US" sz="1400">
              <a:latin typeface="Tempus Sans ITC" pitchFamily="82" charset="0"/>
            </a:endParaRPr>
          </a:p>
          <a:p>
            <a:pPr marL="342900" indent="-342900">
              <a:lnSpc>
                <a:spcPct val="80000"/>
              </a:lnSpc>
              <a:spcBef>
                <a:spcPct val="20000"/>
              </a:spcBef>
            </a:pPr>
            <a:r>
              <a:rPr lang="en-US" sz="1400" b="1">
                <a:latin typeface="Tempus Sans ITC" pitchFamily="82" charset="0"/>
              </a:rPr>
              <a:t>Well, Genghis introduced immunity</a:t>
            </a:r>
          </a:p>
          <a:p>
            <a:pPr marL="342900" indent="-342900">
              <a:lnSpc>
                <a:spcPct val="80000"/>
              </a:lnSpc>
              <a:spcBef>
                <a:spcPct val="20000"/>
              </a:spcBef>
            </a:pPr>
            <a:r>
              <a:rPr lang="en-US" sz="1400" b="1">
                <a:latin typeface="Tempus Sans ITC" pitchFamily="82" charset="0"/>
              </a:rPr>
              <a:t>To all diplomats, both foe and friend </a:t>
            </a:r>
          </a:p>
          <a:p>
            <a:pPr marL="342900" indent="-342900">
              <a:lnSpc>
                <a:spcPct val="80000"/>
              </a:lnSpc>
              <a:spcBef>
                <a:spcPct val="20000"/>
              </a:spcBef>
            </a:pPr>
            <a:r>
              <a:rPr lang="en-US" sz="1400" b="1">
                <a:latin typeface="Tempus Sans ITC" pitchFamily="82" charset="0"/>
              </a:rPr>
              <a:t>He never took a hostage </a:t>
            </a:r>
          </a:p>
          <a:p>
            <a:pPr marL="342900" indent="-342900">
              <a:lnSpc>
                <a:spcPct val="80000"/>
              </a:lnSpc>
              <a:spcBef>
                <a:spcPct val="20000"/>
              </a:spcBef>
            </a:pPr>
            <a:r>
              <a:rPr lang="en-US" sz="1400" b="1">
                <a:latin typeface="Tempus Sans ITC" pitchFamily="82" charset="0"/>
              </a:rPr>
              <a:t>And he outlawed torture</a:t>
            </a:r>
          </a:p>
          <a:p>
            <a:pPr marL="342900" indent="-342900">
              <a:lnSpc>
                <a:spcPct val="80000"/>
              </a:lnSpc>
              <a:spcBef>
                <a:spcPct val="20000"/>
              </a:spcBef>
            </a:pPr>
            <a:r>
              <a:rPr lang="en-US" sz="1400" b="1">
                <a:latin typeface="Tempus Sans ITC" pitchFamily="82" charset="0"/>
              </a:rPr>
              <a:t>Made religions learn to live &amp; let live </a:t>
            </a:r>
          </a:p>
          <a:p>
            <a:pPr marL="342900" indent="-342900">
              <a:lnSpc>
                <a:spcPct val="80000"/>
              </a:lnSpc>
              <a:spcBef>
                <a:spcPct val="20000"/>
              </a:spcBef>
            </a:pPr>
            <a:r>
              <a:rPr lang="en-US" sz="1400" b="1">
                <a:latin typeface="Tempus Sans ITC" pitchFamily="82" charset="0"/>
              </a:rPr>
              <a:t>Yeah, he set up a postal system</a:t>
            </a:r>
          </a:p>
          <a:p>
            <a:pPr marL="342900" indent="-342900">
              <a:lnSpc>
                <a:spcPct val="80000"/>
              </a:lnSpc>
              <a:spcBef>
                <a:spcPct val="20000"/>
              </a:spcBef>
            </a:pPr>
            <a:r>
              <a:rPr lang="en-US" sz="1400" b="1">
                <a:latin typeface="Tempus Sans ITC" pitchFamily="82" charset="0"/>
              </a:rPr>
              <a:t>Back &amp; forth all along the Silk Road</a:t>
            </a:r>
          </a:p>
          <a:p>
            <a:pPr marL="342900" indent="-342900">
              <a:lnSpc>
                <a:spcPct val="80000"/>
              </a:lnSpc>
              <a:spcBef>
                <a:spcPct val="20000"/>
              </a:spcBef>
            </a:pPr>
            <a:r>
              <a:rPr lang="en-US" sz="1400" b="1">
                <a:latin typeface="Tempus Sans ITC" pitchFamily="82" charset="0"/>
              </a:rPr>
              <a:t>From Europe to China there was no system finer</a:t>
            </a:r>
          </a:p>
          <a:p>
            <a:pPr marL="342900" indent="-342900">
              <a:lnSpc>
                <a:spcPct val="80000"/>
              </a:lnSpc>
              <a:spcBef>
                <a:spcPct val="20000"/>
              </a:spcBef>
            </a:pPr>
            <a:r>
              <a:rPr lang="en-US" sz="1400" b="1">
                <a:latin typeface="Tempus Sans ITC" pitchFamily="82" charset="0"/>
              </a:rPr>
              <a:t>For the news and the caravan loads</a:t>
            </a:r>
          </a:p>
          <a:p>
            <a:pPr marL="342900" indent="-342900">
              <a:lnSpc>
                <a:spcPct val="80000"/>
              </a:lnSpc>
              <a:spcBef>
                <a:spcPct val="20000"/>
              </a:spcBef>
            </a:pPr>
            <a:endParaRPr lang="en-US" sz="800" b="1">
              <a:latin typeface="Tempus Sans ITC" pitchFamily="82" charset="0"/>
            </a:endParaRPr>
          </a:p>
          <a:p>
            <a:pPr marL="342900" indent="-342900">
              <a:lnSpc>
                <a:spcPct val="80000"/>
              </a:lnSpc>
              <a:spcBef>
                <a:spcPct val="20000"/>
              </a:spcBef>
            </a:pPr>
            <a:r>
              <a:rPr lang="en-US" sz="1400" b="1">
                <a:latin typeface="Tempus Sans ITC" pitchFamily="82" charset="0"/>
              </a:rPr>
              <a:t>‘Cause he’s the Khan, Khan, Genghis Khan</a:t>
            </a:r>
          </a:p>
          <a:p>
            <a:pPr marL="342900" indent="-342900">
              <a:lnSpc>
                <a:spcPct val="80000"/>
              </a:lnSpc>
              <a:spcBef>
                <a:spcPct val="20000"/>
              </a:spcBef>
            </a:pPr>
            <a:r>
              <a:rPr lang="en-US" sz="1400" b="1">
                <a:latin typeface="Tempus Sans ITC" pitchFamily="82" charset="0"/>
              </a:rPr>
              <a:t>‘Couldn’t read or write but he’d just begun</a:t>
            </a:r>
          </a:p>
          <a:p>
            <a:pPr marL="342900" indent="-342900">
              <a:lnSpc>
                <a:spcPct val="80000"/>
              </a:lnSpc>
              <a:spcBef>
                <a:spcPct val="20000"/>
              </a:spcBef>
            </a:pPr>
            <a:r>
              <a:rPr lang="en-US" sz="1400" b="1">
                <a:latin typeface="Tempus Sans ITC" pitchFamily="82" charset="0"/>
              </a:rPr>
              <a:t>To spread culture to the boys and girls</a:t>
            </a:r>
          </a:p>
          <a:p>
            <a:pPr marL="342900" indent="-342900">
              <a:lnSpc>
                <a:spcPct val="80000"/>
              </a:lnSpc>
              <a:spcBef>
                <a:spcPct val="20000"/>
              </a:spcBef>
            </a:pPr>
            <a:r>
              <a:rPr lang="en-US" sz="1400" b="1">
                <a:latin typeface="Tempus Sans ITC" pitchFamily="82" charset="0"/>
              </a:rPr>
              <a:t>And bring about a whole new world</a:t>
            </a:r>
          </a:p>
          <a:p>
            <a:pPr marL="342900" indent="-342900">
              <a:lnSpc>
                <a:spcPct val="80000"/>
              </a:lnSpc>
              <a:spcBef>
                <a:spcPct val="20000"/>
              </a:spcBef>
            </a:pPr>
            <a:endParaRPr lang="en-US" sz="800" b="1">
              <a:latin typeface="Tempus Sans ITC" pitchFamily="82" charset="0"/>
            </a:endParaRPr>
          </a:p>
          <a:p>
            <a:pPr marL="342900" indent="-342900">
              <a:lnSpc>
                <a:spcPct val="80000"/>
              </a:lnSpc>
              <a:spcBef>
                <a:spcPct val="20000"/>
              </a:spcBef>
            </a:pPr>
            <a:r>
              <a:rPr lang="en-US" sz="1400" b="1">
                <a:latin typeface="Tempus Sans ITC" pitchFamily="82" charset="0"/>
              </a:rPr>
              <a:t>Well, Genghis didn’t care who was better</a:t>
            </a:r>
          </a:p>
          <a:p>
            <a:pPr marL="342900" indent="-342900">
              <a:lnSpc>
                <a:spcPct val="80000"/>
              </a:lnSpc>
              <a:spcBef>
                <a:spcPct val="20000"/>
              </a:spcBef>
            </a:pPr>
            <a:r>
              <a:rPr lang="en-US" sz="1400" b="1">
                <a:latin typeface="Tempus Sans ITC" pitchFamily="82" charset="0"/>
              </a:rPr>
              <a:t>He only wanted folks to work as one</a:t>
            </a:r>
          </a:p>
          <a:p>
            <a:pPr marL="342900" indent="-342900">
              <a:lnSpc>
                <a:spcPct val="80000"/>
              </a:lnSpc>
              <a:spcBef>
                <a:spcPct val="20000"/>
              </a:spcBef>
            </a:pPr>
            <a:r>
              <a:rPr lang="en-US" sz="1400" b="1">
                <a:latin typeface="Tempus Sans ITC" pitchFamily="82" charset="0"/>
              </a:rPr>
              <a:t>When it came to education he had no trepidation</a:t>
            </a:r>
          </a:p>
          <a:p>
            <a:pPr marL="342900" indent="-342900">
              <a:lnSpc>
                <a:spcPct val="80000"/>
              </a:lnSpc>
              <a:spcBef>
                <a:spcPct val="20000"/>
              </a:spcBef>
            </a:pPr>
            <a:r>
              <a:rPr lang="en-US" sz="1400" b="1">
                <a:latin typeface="Tempus Sans ITC" pitchFamily="82" charset="0"/>
              </a:rPr>
              <a:t>Seeking truth every place under the sun</a:t>
            </a:r>
          </a:p>
          <a:p>
            <a:pPr marL="342900" indent="-342900">
              <a:lnSpc>
                <a:spcPct val="80000"/>
              </a:lnSpc>
              <a:spcBef>
                <a:spcPct val="20000"/>
              </a:spcBef>
            </a:pPr>
            <a:endParaRPr lang="en-US" sz="800" b="1">
              <a:latin typeface="Tempus Sans ITC" pitchFamily="82" charset="0"/>
            </a:endParaRPr>
          </a:p>
          <a:p>
            <a:pPr marL="342900" indent="-342900">
              <a:lnSpc>
                <a:spcPct val="80000"/>
              </a:lnSpc>
              <a:spcBef>
                <a:spcPct val="20000"/>
              </a:spcBef>
            </a:pPr>
            <a:r>
              <a:rPr lang="en-US" sz="1400" b="1">
                <a:latin typeface="Tempus Sans ITC" pitchFamily="82" charset="0"/>
              </a:rPr>
              <a:t>He’s the Khan, Khan, Genghis Khan</a:t>
            </a:r>
          </a:p>
          <a:p>
            <a:pPr marL="342900" indent="-342900">
              <a:lnSpc>
                <a:spcPct val="80000"/>
              </a:lnSpc>
              <a:spcBef>
                <a:spcPct val="20000"/>
              </a:spcBef>
            </a:pPr>
            <a:r>
              <a:rPr lang="en-US" sz="1400" b="1">
                <a:latin typeface="Tempus Sans ITC" pitchFamily="82" charset="0"/>
              </a:rPr>
              <a:t>‘Couldn’t read or write but he’d just begun</a:t>
            </a:r>
          </a:p>
          <a:p>
            <a:pPr marL="342900" indent="-342900">
              <a:lnSpc>
                <a:spcPct val="80000"/>
              </a:lnSpc>
              <a:spcBef>
                <a:spcPct val="20000"/>
              </a:spcBef>
            </a:pPr>
            <a:r>
              <a:rPr lang="en-US" sz="1400" b="1">
                <a:latin typeface="Tempus Sans ITC" pitchFamily="82" charset="0"/>
              </a:rPr>
              <a:t>Our modern values to unfurl</a:t>
            </a:r>
          </a:p>
          <a:p>
            <a:pPr marL="342900" indent="-342900">
              <a:lnSpc>
                <a:spcPct val="80000"/>
              </a:lnSpc>
              <a:spcBef>
                <a:spcPct val="20000"/>
              </a:spcBef>
            </a:pPr>
            <a:r>
              <a:rPr lang="en-US" sz="1400" b="1">
                <a:latin typeface="Tempus Sans ITC" pitchFamily="82" charset="0"/>
              </a:rPr>
              <a:t>And bring about our whole new world</a:t>
            </a:r>
          </a:p>
          <a:p>
            <a:pPr marL="342900" indent="-342900">
              <a:lnSpc>
                <a:spcPct val="80000"/>
              </a:lnSpc>
              <a:spcBef>
                <a:spcPct val="20000"/>
              </a:spcBef>
            </a:pPr>
            <a:endParaRPr lang="en-US" sz="1400" b="1">
              <a:latin typeface="Tempus Sans ITC" pitchFamily="82" charset="0"/>
            </a:endParaRPr>
          </a:p>
          <a:p>
            <a:pPr marL="342900" indent="-342900">
              <a:lnSpc>
                <a:spcPct val="80000"/>
              </a:lnSpc>
              <a:spcBef>
                <a:spcPct val="20000"/>
              </a:spcBef>
            </a:pPr>
            <a:endParaRPr lang="en-US" sz="1400" b="1">
              <a:latin typeface="Tempus Sans ITC" pitchFamily="82" charset="0"/>
            </a:endParaRPr>
          </a:p>
        </p:txBody>
      </p:sp>
      <p:pic>
        <p:nvPicPr>
          <p:cNvPr id="27654" name="Picture 6" descr="katana-genghis-khan"/>
          <p:cNvPicPr>
            <a:picLocks noChangeAspect="1" noChangeArrowheads="1"/>
          </p:cNvPicPr>
          <p:nvPr/>
        </p:nvPicPr>
        <p:blipFill>
          <a:blip r:embed="rId3">
            <a:lum bright="10000"/>
          </a:blip>
          <a:srcRect/>
          <a:stretch>
            <a:fillRect/>
          </a:stretch>
        </p:blipFill>
        <p:spPr bwMode="auto">
          <a:xfrm>
            <a:off x="3460750" y="914400"/>
            <a:ext cx="1720850" cy="2057400"/>
          </a:xfrm>
          <a:prstGeom prst="rect">
            <a:avLst/>
          </a:prstGeom>
          <a:noFill/>
          <a:ln w="9525">
            <a:solidFill>
              <a:schemeClr val="tx1"/>
            </a:solidFill>
            <a:miter lim="800000"/>
            <a:headEnd/>
            <a:tailEnd/>
          </a:ln>
        </p:spPr>
      </p:pic>
      <p:sp>
        <p:nvSpPr>
          <p:cNvPr id="27659" name="Text Box 11"/>
          <p:cNvSpPr txBox="1">
            <a:spLocks noChangeArrowheads="1"/>
          </p:cNvSpPr>
          <p:nvPr/>
        </p:nvSpPr>
        <p:spPr bwMode="auto">
          <a:xfrm>
            <a:off x="2286000" y="76200"/>
            <a:ext cx="3962400" cy="1144588"/>
          </a:xfrm>
          <a:prstGeom prst="rect">
            <a:avLst/>
          </a:prstGeom>
          <a:noFill/>
          <a:ln w="9525">
            <a:noFill/>
            <a:miter lim="800000"/>
            <a:headEnd/>
            <a:tailEnd/>
          </a:ln>
          <a:effectLst/>
        </p:spPr>
        <p:txBody>
          <a:bodyPr>
            <a:spAutoFit/>
          </a:bodyPr>
          <a:lstStyle/>
          <a:p>
            <a:pPr algn="ctr"/>
            <a:r>
              <a:rPr lang="en-US" sz="2400" b="1">
                <a:latin typeface="Tempus Sans ITC" pitchFamily="82" charset="0"/>
              </a:rPr>
              <a:t>Genghis Khan</a:t>
            </a:r>
          </a:p>
          <a:p>
            <a:pPr algn="ctr"/>
            <a:r>
              <a:rPr lang="en-US" sz="1200">
                <a:latin typeface="Tempus Sans ITC" pitchFamily="82" charset="0"/>
              </a:rPr>
              <a:t>By Roger S. Thomas, to the tune </a:t>
            </a:r>
            <a:r>
              <a:rPr lang="en-US" sz="1200" i="1">
                <a:latin typeface="Tempus Sans ITC" pitchFamily="82" charset="0"/>
              </a:rPr>
              <a:t>Bad, Bad Leroy Brown</a:t>
            </a:r>
            <a:r>
              <a:rPr lang="en-US">
                <a:latin typeface="Tempus Sans ITC" pitchFamily="82" charset="0"/>
              </a:rPr>
              <a:t> </a:t>
            </a:r>
          </a:p>
          <a:p>
            <a:pPr>
              <a:spcBef>
                <a:spcPct val="50000"/>
              </a:spcBef>
            </a:pPr>
            <a:endParaRPr lang="en-US">
              <a:latin typeface="Tempus Sans ITC" pitchFamily="82" charset="0"/>
            </a:endParaRPr>
          </a:p>
        </p:txBody>
      </p:sp>
      <p:pic>
        <p:nvPicPr>
          <p:cNvPr id="27662" name="Picture 14" descr="img18"/>
          <p:cNvPicPr>
            <a:picLocks noChangeAspect="1" noChangeArrowheads="1"/>
          </p:cNvPicPr>
          <p:nvPr/>
        </p:nvPicPr>
        <p:blipFill>
          <a:blip r:embed="rId4"/>
          <a:srcRect t="58824" r="32092"/>
          <a:stretch>
            <a:fillRect/>
          </a:stretch>
        </p:blipFill>
        <p:spPr bwMode="auto">
          <a:xfrm>
            <a:off x="6248400" y="5715000"/>
            <a:ext cx="1447800" cy="1066800"/>
          </a:xfrm>
          <a:prstGeom prst="rect">
            <a:avLst/>
          </a:prstGeom>
          <a:noFill/>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4" name="Content Placeholder 3" descr="Clipboard10.jpg"/>
          <p:cNvPicPr>
            <a:picLocks noGrp="1" noChangeAspect="1"/>
          </p:cNvPicPr>
          <p:nvPr>
            <p:ph idx="1"/>
          </p:nvPr>
        </p:nvPicPr>
        <p:blipFill>
          <a:blip r:embed="rId2"/>
          <a:srcRect l="14551" t="22389" r="23879" b="9199"/>
          <a:stretch>
            <a:fillRect/>
          </a:stretch>
        </p:blipFill>
        <p:spPr>
          <a:xfrm>
            <a:off x="457200" y="0"/>
            <a:ext cx="8229600" cy="6858000"/>
          </a:xfrm>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bg1">
                <a:lumMod val="85000"/>
              </a:schemeClr>
            </a:gs>
            <a:gs pos="7001">
              <a:srgbClr val="E6E6E6"/>
            </a:gs>
            <a:gs pos="32001">
              <a:schemeClr val="bg1">
                <a:lumMod val="75000"/>
              </a:schemeClr>
            </a:gs>
            <a:gs pos="47000">
              <a:schemeClr val="bg1">
                <a:lumMod val="95000"/>
              </a:schemeClr>
            </a:gs>
            <a:gs pos="85001">
              <a:schemeClr val="bg1">
                <a:lumMod val="85000"/>
              </a:schemeClr>
            </a:gs>
            <a:gs pos="100000">
              <a:srgbClr val="E6E6E6"/>
            </a:gs>
          </a:gsLst>
          <a:path path="circle">
            <a:fillToRect r="100000" b="100000"/>
          </a:path>
          <a:tileRect l="-100000" t="-100000"/>
        </a:grad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868362"/>
          </a:xfrm>
        </p:spPr>
        <p:txBody>
          <a:bodyPr>
            <a:normAutofit fontScale="90000"/>
          </a:bodyPr>
          <a:lstStyle/>
          <a:p>
            <a:r>
              <a:rPr lang="en-US" sz="2700" dirty="0" smtClean="0"/>
              <a:t/>
            </a:r>
            <a:br>
              <a:rPr lang="en-US" sz="2700" dirty="0" smtClean="0"/>
            </a:br>
            <a:r>
              <a:rPr lang="en-US" sz="2700" b="1" dirty="0" smtClean="0"/>
              <a:t>La </a:t>
            </a:r>
            <a:r>
              <a:rPr lang="en-US" sz="2700" b="1" dirty="0" err="1" smtClean="0"/>
              <a:t>Canción</a:t>
            </a:r>
            <a:r>
              <a:rPr lang="en-US" sz="2700" b="1" dirty="0" smtClean="0"/>
              <a:t> de Spice (The Spice Song)</a:t>
            </a:r>
            <a:r>
              <a:rPr lang="en-US" b="1" dirty="0" smtClean="0"/>
              <a:t/>
            </a:r>
            <a:br>
              <a:rPr lang="en-US" b="1" dirty="0" smtClean="0"/>
            </a:br>
            <a:r>
              <a:rPr lang="en-US" sz="1800" dirty="0" smtClean="0"/>
              <a:t>By Roger S. Thomas to the tune </a:t>
            </a:r>
            <a:r>
              <a:rPr lang="en-US" sz="1800" i="1" dirty="0" err="1" smtClean="0"/>
              <a:t>Cielito</a:t>
            </a:r>
            <a:r>
              <a:rPr lang="en-US" sz="1800" i="1" dirty="0" smtClean="0"/>
              <a:t> </a:t>
            </a:r>
            <a:r>
              <a:rPr lang="en-US" sz="1800" i="1" dirty="0" err="1" smtClean="0"/>
              <a:t>Lindo</a:t>
            </a:r>
            <a:r>
              <a:rPr lang="en-US" dirty="0" smtClean="0"/>
              <a:t/>
            </a:r>
            <a:br>
              <a:rPr lang="en-US" dirty="0" smtClean="0"/>
            </a:br>
            <a:r>
              <a:rPr lang="en-US" i="1" dirty="0" smtClean="0"/>
              <a:t> </a:t>
            </a:r>
            <a:r>
              <a:rPr lang="en-US" dirty="0" smtClean="0"/>
              <a:t/>
            </a:r>
            <a:br>
              <a:rPr lang="en-US" dirty="0" smtClean="0"/>
            </a:br>
            <a:endParaRPr lang="en-US" dirty="0"/>
          </a:p>
        </p:txBody>
      </p:sp>
      <p:sp>
        <p:nvSpPr>
          <p:cNvPr id="5" name="Content Placeholder 4"/>
          <p:cNvSpPr>
            <a:spLocks noGrp="1"/>
          </p:cNvSpPr>
          <p:nvPr>
            <p:ph sz="half" idx="1"/>
          </p:nvPr>
        </p:nvSpPr>
        <p:spPr>
          <a:xfrm>
            <a:off x="152400" y="762000"/>
            <a:ext cx="4343400" cy="5867400"/>
          </a:xfrm>
        </p:spPr>
        <p:txBody>
          <a:bodyPr>
            <a:normAutofit fontScale="25000" lnSpcReduction="20000"/>
          </a:bodyPr>
          <a:lstStyle/>
          <a:p>
            <a:pPr>
              <a:buNone/>
            </a:pPr>
            <a:r>
              <a:rPr lang="en-US" sz="6400" dirty="0" smtClean="0"/>
              <a:t>The </a:t>
            </a:r>
            <a:r>
              <a:rPr lang="en-US" sz="6400" dirty="0" err="1"/>
              <a:t>Molucca</a:t>
            </a:r>
            <a:r>
              <a:rPr lang="en-US" sz="6400" dirty="0"/>
              <a:t> Islands in Indonesia was where they traded for spices</a:t>
            </a:r>
          </a:p>
          <a:p>
            <a:pPr>
              <a:buNone/>
            </a:pPr>
            <a:r>
              <a:rPr lang="en-US" sz="6400" dirty="0"/>
              <a:t>Chinese and Arabs and Portuguese, the Dutch and English all brought greedy vices</a:t>
            </a:r>
          </a:p>
          <a:p>
            <a:pPr>
              <a:buNone/>
            </a:pPr>
            <a:r>
              <a:rPr lang="en-US" sz="6400" dirty="0"/>
              <a:t>Ay-ay-ay-ay!  Nutmeg and cinnamon smell sweet</a:t>
            </a:r>
          </a:p>
          <a:p>
            <a:pPr>
              <a:buNone/>
            </a:pPr>
            <a:r>
              <a:rPr lang="en-US" sz="6400" dirty="0"/>
              <a:t>The red, white and black peppers give flavor to you</a:t>
            </a:r>
          </a:p>
          <a:p>
            <a:pPr>
              <a:buNone/>
            </a:pPr>
            <a:r>
              <a:rPr lang="en-US" sz="6400" dirty="0"/>
              <a:t>But use mustard and cloves with your ham meat</a:t>
            </a:r>
          </a:p>
          <a:p>
            <a:pPr>
              <a:buNone/>
            </a:pPr>
            <a:r>
              <a:rPr lang="en-US" sz="6400" dirty="0"/>
              <a:t> </a:t>
            </a:r>
          </a:p>
          <a:p>
            <a:pPr>
              <a:buNone/>
            </a:pPr>
            <a:r>
              <a:rPr lang="en-US" sz="6400" dirty="0"/>
              <a:t>For hundreds of years the Arabs controlled the Spice Route network of trading</a:t>
            </a:r>
          </a:p>
          <a:p>
            <a:pPr>
              <a:buNone/>
            </a:pPr>
            <a:r>
              <a:rPr lang="en-US" sz="6400" dirty="0"/>
              <a:t>From the Mediterranean east all the way to the Pacific where the spices were waiting</a:t>
            </a:r>
          </a:p>
          <a:p>
            <a:pPr>
              <a:buNone/>
            </a:pPr>
            <a:r>
              <a:rPr lang="en-US" sz="6400" dirty="0"/>
              <a:t>Ay-ay-ay-ay!  Nutmeg and cinnamon smell sweet</a:t>
            </a:r>
          </a:p>
          <a:p>
            <a:pPr>
              <a:buNone/>
            </a:pPr>
            <a:r>
              <a:rPr lang="en-US" sz="6400" dirty="0"/>
              <a:t>The red, white and black peppers give flavor to you</a:t>
            </a:r>
          </a:p>
          <a:p>
            <a:pPr>
              <a:buNone/>
            </a:pPr>
            <a:r>
              <a:rPr lang="en-US" sz="6400" dirty="0"/>
              <a:t>But the Arabs will never eat pig meat</a:t>
            </a:r>
          </a:p>
          <a:p>
            <a:pPr>
              <a:buNone/>
            </a:pPr>
            <a:r>
              <a:rPr lang="en-US" sz="6400" dirty="0"/>
              <a:t> </a:t>
            </a:r>
          </a:p>
          <a:p>
            <a:pPr>
              <a:buNone/>
            </a:pPr>
            <a:r>
              <a:rPr lang="en-US" sz="6400" dirty="0"/>
              <a:t>The trade with the Italians led the way to the exchange of many new ideas</a:t>
            </a:r>
          </a:p>
          <a:p>
            <a:pPr>
              <a:buNone/>
            </a:pPr>
            <a:r>
              <a:rPr lang="en-US" sz="6400" dirty="0"/>
              <a:t>The number system and the astrolabe were among the tools Arabs provided</a:t>
            </a:r>
          </a:p>
          <a:p>
            <a:pPr>
              <a:buNone/>
            </a:pPr>
            <a:r>
              <a:rPr lang="en-US" sz="6400" dirty="0"/>
              <a:t>Ay-ay-ay-ay!  Nutmeg and cinnamon smell sweet</a:t>
            </a:r>
          </a:p>
          <a:p>
            <a:pPr>
              <a:buNone/>
            </a:pPr>
            <a:r>
              <a:rPr lang="en-US" sz="6400" dirty="0"/>
              <a:t>The red, white and black peppers give flavor to you</a:t>
            </a:r>
          </a:p>
          <a:p>
            <a:pPr>
              <a:buNone/>
            </a:pPr>
            <a:r>
              <a:rPr lang="en-US" sz="6400" dirty="0"/>
              <a:t>But the Portuguese wanted their own spiced heat</a:t>
            </a:r>
          </a:p>
          <a:p>
            <a:pPr>
              <a:buNone/>
            </a:pPr>
            <a:r>
              <a:rPr lang="en-US" dirty="0"/>
              <a:t> </a:t>
            </a:r>
          </a:p>
          <a:p>
            <a:pPr>
              <a:buNone/>
            </a:pPr>
            <a:endParaRPr lang="en-US" dirty="0"/>
          </a:p>
        </p:txBody>
      </p:sp>
      <p:sp>
        <p:nvSpPr>
          <p:cNvPr id="6" name="Content Placeholder 5"/>
          <p:cNvSpPr>
            <a:spLocks noGrp="1"/>
          </p:cNvSpPr>
          <p:nvPr>
            <p:ph sz="half" idx="2"/>
          </p:nvPr>
        </p:nvSpPr>
        <p:spPr>
          <a:xfrm>
            <a:off x="4572000" y="762000"/>
            <a:ext cx="4419600" cy="5364163"/>
          </a:xfrm>
        </p:spPr>
        <p:txBody>
          <a:bodyPr>
            <a:normAutofit fontScale="25000" lnSpcReduction="20000"/>
          </a:bodyPr>
          <a:lstStyle/>
          <a:p>
            <a:pPr>
              <a:buNone/>
            </a:pPr>
            <a:r>
              <a:rPr lang="en-US" sz="6400" dirty="0" smtClean="0"/>
              <a:t>So they kept on exploring and navigating until they sailed all around Africa</a:t>
            </a:r>
          </a:p>
          <a:p>
            <a:pPr>
              <a:buNone/>
            </a:pPr>
            <a:r>
              <a:rPr lang="en-US" sz="6400" dirty="0" smtClean="0"/>
              <a:t>They set up their own route and became rich selling to Europe the spices of India</a:t>
            </a:r>
          </a:p>
          <a:p>
            <a:pPr>
              <a:buNone/>
            </a:pPr>
            <a:r>
              <a:rPr lang="en-US" sz="6400" dirty="0" smtClean="0"/>
              <a:t>Ay-ay-ay-ay!  Nutmeg and cinnamon smell sweet</a:t>
            </a:r>
          </a:p>
          <a:p>
            <a:pPr>
              <a:buNone/>
            </a:pPr>
            <a:r>
              <a:rPr lang="en-US" sz="6400" dirty="0" smtClean="0"/>
              <a:t>The red, white and black peppers give flavor to you</a:t>
            </a:r>
          </a:p>
          <a:p>
            <a:pPr>
              <a:buNone/>
            </a:pPr>
            <a:r>
              <a:rPr lang="en-US" sz="6400" dirty="0" smtClean="0"/>
              <a:t>And ginger from China is so neat.</a:t>
            </a:r>
          </a:p>
          <a:p>
            <a:pPr>
              <a:buNone/>
            </a:pPr>
            <a:r>
              <a:rPr lang="en-US" sz="6400" dirty="0" smtClean="0"/>
              <a:t> </a:t>
            </a:r>
          </a:p>
          <a:p>
            <a:pPr>
              <a:buNone/>
            </a:pPr>
            <a:r>
              <a:rPr lang="en-US" sz="6400" dirty="0" smtClean="0"/>
              <a:t>Then the Dutch and the English took over the Spice Trade and controlled it ‘til the 20</a:t>
            </a:r>
            <a:r>
              <a:rPr lang="en-US" sz="6400" baseline="30000" dirty="0" smtClean="0"/>
              <a:t>th</a:t>
            </a:r>
            <a:r>
              <a:rPr lang="en-US" sz="6400" dirty="0" smtClean="0"/>
              <a:t> Century</a:t>
            </a:r>
          </a:p>
          <a:p>
            <a:pPr>
              <a:buNone/>
            </a:pPr>
            <a:r>
              <a:rPr lang="en-US" sz="6400" dirty="0" smtClean="0"/>
              <a:t>Indonesia and India were places they changed the culture of people who weren’t free</a:t>
            </a:r>
          </a:p>
          <a:p>
            <a:pPr>
              <a:buNone/>
            </a:pPr>
            <a:r>
              <a:rPr lang="en-US" sz="6400" dirty="0" smtClean="0"/>
              <a:t>Ay-ay-ay-ay!  Nutmeg and cinnamon smell sweet</a:t>
            </a:r>
          </a:p>
          <a:p>
            <a:pPr>
              <a:buNone/>
            </a:pPr>
            <a:r>
              <a:rPr lang="en-US" sz="6400" dirty="0" smtClean="0"/>
              <a:t>The red, white and black peppers give flavor to you</a:t>
            </a:r>
          </a:p>
          <a:p>
            <a:pPr>
              <a:buNone/>
            </a:pPr>
            <a:r>
              <a:rPr lang="en-US" sz="6400" dirty="0" smtClean="0"/>
              <a:t>But ginger snap cookies are good to eat.</a:t>
            </a:r>
          </a:p>
          <a:p>
            <a:pPr>
              <a:buNone/>
            </a:pPr>
            <a:endParaRPr lang="en-US" dirty="0"/>
          </a:p>
        </p:txBody>
      </p:sp>
      <p:pic>
        <p:nvPicPr>
          <p:cNvPr id="7" name="Picture 6" descr="spices.jpg"/>
          <p:cNvPicPr>
            <a:picLocks noChangeAspect="1"/>
          </p:cNvPicPr>
          <p:nvPr/>
        </p:nvPicPr>
        <p:blipFill>
          <a:blip r:embed="rId2"/>
          <a:stretch>
            <a:fillRect/>
          </a:stretch>
        </p:blipFill>
        <p:spPr>
          <a:xfrm>
            <a:off x="4648200" y="4447032"/>
            <a:ext cx="4267200" cy="2207768"/>
          </a:xfrm>
          <a:prstGeom prst="rect">
            <a:avLst/>
          </a:prstGeom>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8" name="Picture 7" descr="Clipboard11.jpg"/>
          <p:cNvPicPr>
            <a:picLocks noChangeAspect="1"/>
          </p:cNvPicPr>
          <p:nvPr/>
        </p:nvPicPr>
        <p:blipFill>
          <a:blip r:embed="rId2"/>
          <a:srcRect l="14167" t="24444" r="16667" b="10000"/>
          <a:stretch>
            <a:fillRect/>
          </a:stretch>
        </p:blipFill>
        <p:spPr>
          <a:xfrm>
            <a:off x="9041" y="135875"/>
            <a:ext cx="9134959" cy="6493525"/>
          </a:xfrm>
          <a:prstGeom prst="rect">
            <a:avLst/>
          </a:prstGeom>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tx2">
            <a:lumMod val="60000"/>
            <a:lumOff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b="1" dirty="0" smtClean="0">
                <a:solidFill>
                  <a:schemeClr val="bg1"/>
                </a:solidFill>
                <a:effectLst>
                  <a:outerShdw blurRad="38100" dist="38100" dir="2700000" algn="tl">
                    <a:srgbClr val="000000">
                      <a:alpha val="43137"/>
                    </a:srgbClr>
                  </a:outerShdw>
                </a:effectLst>
              </a:rPr>
              <a:t>I’VE BEEN WALKING ‘CROSS THE DESERT</a:t>
            </a:r>
            <a:r>
              <a:rPr lang="en-US" dirty="0" smtClean="0">
                <a:effectLst>
                  <a:outerShdw blurRad="38100" dist="38100" dir="2700000" algn="tl">
                    <a:srgbClr val="000000">
                      <a:alpha val="43137"/>
                    </a:srgbClr>
                  </a:outerShdw>
                </a:effectLst>
              </a:rPr>
              <a:t/>
            </a:r>
            <a:br>
              <a:rPr lang="en-US" dirty="0" smtClean="0">
                <a:effectLst>
                  <a:outerShdw blurRad="38100" dist="38100" dir="2700000" algn="tl">
                    <a:srgbClr val="000000">
                      <a:alpha val="43137"/>
                    </a:srgbClr>
                  </a:outerShdw>
                </a:effectLst>
              </a:rPr>
            </a:br>
            <a:r>
              <a:rPr lang="en-US" sz="1600" dirty="0" smtClean="0">
                <a:effectLst>
                  <a:outerShdw blurRad="38100" dist="38100" dir="2700000" algn="tl">
                    <a:srgbClr val="000000">
                      <a:alpha val="43137"/>
                    </a:srgbClr>
                  </a:outerShdw>
                </a:effectLst>
              </a:rPr>
              <a:t>By Roger S. Thomas to the tune, </a:t>
            </a:r>
            <a:r>
              <a:rPr lang="en-US" sz="1600" i="1" dirty="0" smtClean="0">
                <a:effectLst>
                  <a:outerShdw blurRad="38100" dist="38100" dir="2700000" algn="tl">
                    <a:srgbClr val="000000">
                      <a:alpha val="43137"/>
                    </a:srgbClr>
                  </a:outerShdw>
                </a:effectLst>
              </a:rPr>
              <a:t>I’ve Been Working on the Railroad</a:t>
            </a:r>
            <a:r>
              <a:rPr lang="en-US" dirty="0" smtClean="0">
                <a:effectLst>
                  <a:outerShdw blurRad="38100" dist="38100" dir="2700000" algn="tl">
                    <a:srgbClr val="000000">
                      <a:alpha val="43137"/>
                    </a:srgbClr>
                  </a:outerShdw>
                </a:effectLst>
              </a:rPr>
              <a:t/>
            </a:r>
            <a:br>
              <a:rPr lang="en-US" dirty="0" smtClean="0">
                <a:effectLst>
                  <a:outerShdw blurRad="38100" dist="38100" dir="2700000" algn="tl">
                    <a:srgbClr val="000000">
                      <a:alpha val="43137"/>
                    </a:srgbClr>
                  </a:outerShdw>
                </a:effectLst>
              </a:rPr>
            </a:br>
            <a:endParaRPr lang="en-US" dirty="0">
              <a:effectLst>
                <a:outerShdw blurRad="38100" dist="38100" dir="2700000" algn="tl">
                  <a:srgbClr val="000000">
                    <a:alpha val="43137"/>
                  </a:srgbClr>
                </a:outerShdw>
              </a:effectLst>
            </a:endParaRPr>
          </a:p>
        </p:txBody>
      </p:sp>
      <p:sp>
        <p:nvSpPr>
          <p:cNvPr id="3" name="Content Placeholder 2"/>
          <p:cNvSpPr>
            <a:spLocks noGrp="1"/>
          </p:cNvSpPr>
          <p:nvPr>
            <p:ph sz="half" idx="1"/>
          </p:nvPr>
        </p:nvSpPr>
        <p:spPr>
          <a:xfrm>
            <a:off x="228600" y="1219200"/>
            <a:ext cx="4038600" cy="5638800"/>
          </a:xfrm>
        </p:spPr>
        <p:txBody>
          <a:bodyPr>
            <a:normAutofit fontScale="62500" lnSpcReduction="20000"/>
          </a:bodyPr>
          <a:lstStyle/>
          <a:p>
            <a:pPr>
              <a:buNone/>
            </a:pPr>
            <a:r>
              <a:rPr lang="en-US" dirty="0">
                <a:effectLst>
                  <a:outerShdw blurRad="38100" dist="38100" dir="2700000" algn="tl">
                    <a:srgbClr val="000000">
                      <a:alpha val="43137"/>
                    </a:srgbClr>
                  </a:outerShdw>
                </a:effectLst>
              </a:rPr>
              <a:t> </a:t>
            </a:r>
            <a:r>
              <a:rPr lang="en-US" b="1" dirty="0" smtClean="0">
                <a:solidFill>
                  <a:srgbClr val="FFFF00"/>
                </a:solidFill>
                <a:effectLst>
                  <a:outerShdw blurRad="38100" dist="38100" dir="2700000" algn="tl">
                    <a:srgbClr val="000000">
                      <a:alpha val="43137"/>
                    </a:srgbClr>
                  </a:outerShdw>
                </a:effectLst>
              </a:rPr>
              <a:t>I’ve </a:t>
            </a:r>
            <a:r>
              <a:rPr lang="en-US" b="1" dirty="0">
                <a:solidFill>
                  <a:srgbClr val="FFFF00"/>
                </a:solidFill>
                <a:effectLst>
                  <a:outerShdw blurRad="38100" dist="38100" dir="2700000" algn="tl">
                    <a:srgbClr val="000000">
                      <a:alpha val="43137"/>
                    </a:srgbClr>
                  </a:outerShdw>
                </a:effectLst>
              </a:rPr>
              <a:t>been walking ‘cross the desert with my caravan</a:t>
            </a:r>
          </a:p>
          <a:p>
            <a:pPr>
              <a:buNone/>
            </a:pPr>
            <a:r>
              <a:rPr lang="en-US" b="1" dirty="0">
                <a:solidFill>
                  <a:srgbClr val="FFFF00"/>
                </a:solidFill>
                <a:effectLst>
                  <a:outerShdw blurRad="38100" dist="38100" dir="2700000" algn="tl">
                    <a:srgbClr val="000000">
                      <a:alpha val="43137"/>
                    </a:srgbClr>
                  </a:outerShdw>
                </a:effectLst>
              </a:rPr>
              <a:t>I’m looking out for the oasis, an isle of green in all this sand</a:t>
            </a:r>
          </a:p>
          <a:p>
            <a:pPr>
              <a:buNone/>
            </a:pPr>
            <a:r>
              <a:rPr lang="en-US" b="1" dirty="0">
                <a:solidFill>
                  <a:srgbClr val="FFFF00"/>
                </a:solidFill>
                <a:effectLst>
                  <a:outerShdw blurRad="38100" dist="38100" dir="2700000" algn="tl">
                    <a:srgbClr val="000000">
                      <a:alpha val="43137"/>
                    </a:srgbClr>
                  </a:outerShdw>
                </a:effectLst>
              </a:rPr>
              <a:t>The Sahara’s vast and hot and dusty but I don’t really care</a:t>
            </a:r>
          </a:p>
          <a:p>
            <a:pPr>
              <a:buNone/>
            </a:pPr>
            <a:r>
              <a:rPr lang="en-US" b="1" dirty="0">
                <a:solidFill>
                  <a:srgbClr val="FFFF00"/>
                </a:solidFill>
                <a:effectLst>
                  <a:outerShdw blurRad="38100" dist="38100" dir="2700000" algn="tl">
                    <a:srgbClr val="000000">
                      <a:alpha val="43137"/>
                    </a:srgbClr>
                  </a:outerShdw>
                </a:effectLst>
              </a:rPr>
              <a:t>I’m bringing salt </a:t>
            </a:r>
            <a:r>
              <a:rPr lang="en-US" b="1" dirty="0" smtClean="0">
                <a:solidFill>
                  <a:srgbClr val="FFFF00"/>
                </a:solidFill>
                <a:effectLst>
                  <a:outerShdw blurRad="38100" dist="38100" dir="2700000" algn="tl">
                    <a:srgbClr val="000000">
                      <a:alpha val="43137"/>
                    </a:srgbClr>
                  </a:outerShdw>
                </a:effectLst>
              </a:rPr>
              <a:t>out on </a:t>
            </a:r>
            <a:r>
              <a:rPr lang="en-US" b="1" dirty="0">
                <a:solidFill>
                  <a:srgbClr val="FFFF00"/>
                </a:solidFill>
                <a:effectLst>
                  <a:outerShdw blurRad="38100" dist="38100" dir="2700000" algn="tl">
                    <a:srgbClr val="000000">
                      <a:alpha val="43137"/>
                    </a:srgbClr>
                  </a:outerShdw>
                </a:effectLst>
              </a:rPr>
              <a:t>my camel and I can’t wait to get </a:t>
            </a:r>
            <a:r>
              <a:rPr lang="en-US" b="1" dirty="0" smtClean="0">
                <a:solidFill>
                  <a:srgbClr val="FFFF00"/>
                </a:solidFill>
                <a:effectLst>
                  <a:outerShdw blurRad="38100" dist="38100" dir="2700000" algn="tl">
                    <a:srgbClr val="000000">
                      <a:alpha val="43137"/>
                    </a:srgbClr>
                  </a:outerShdw>
                </a:effectLst>
              </a:rPr>
              <a:t>there</a:t>
            </a:r>
          </a:p>
          <a:p>
            <a:pPr>
              <a:buNone/>
            </a:pPr>
            <a:endParaRPr lang="en-US" dirty="0" smtClean="0">
              <a:solidFill>
                <a:schemeClr val="bg1"/>
              </a:solidFill>
              <a:effectLst>
                <a:outerShdw blurRad="38100" dist="38100" dir="2700000" algn="tl">
                  <a:srgbClr val="000000">
                    <a:alpha val="43137"/>
                  </a:srgbClr>
                </a:outerShdw>
              </a:effectLst>
            </a:endParaRPr>
          </a:p>
          <a:p>
            <a:pPr>
              <a:buNone/>
            </a:pPr>
            <a:endParaRPr lang="en-US" dirty="0">
              <a:solidFill>
                <a:schemeClr val="bg1"/>
              </a:solidFill>
              <a:effectLst>
                <a:outerShdw blurRad="38100" dist="38100" dir="2700000" algn="tl">
                  <a:srgbClr val="000000">
                    <a:alpha val="43137"/>
                  </a:srgbClr>
                </a:outerShdw>
              </a:effectLst>
            </a:endParaRPr>
          </a:p>
          <a:p>
            <a:pPr>
              <a:buNone/>
            </a:pPr>
            <a:endParaRPr lang="en-US" dirty="0" smtClean="0">
              <a:solidFill>
                <a:schemeClr val="bg1"/>
              </a:solidFill>
              <a:effectLst>
                <a:outerShdw blurRad="38100" dist="38100" dir="2700000" algn="tl">
                  <a:srgbClr val="000000">
                    <a:alpha val="43137"/>
                  </a:srgbClr>
                </a:outerShdw>
              </a:effectLst>
            </a:endParaRPr>
          </a:p>
          <a:p>
            <a:pPr>
              <a:buNone/>
            </a:pPr>
            <a:endParaRPr lang="en-US" dirty="0">
              <a:solidFill>
                <a:schemeClr val="bg1"/>
              </a:solidFill>
              <a:effectLst>
                <a:outerShdw blurRad="38100" dist="38100" dir="2700000" algn="tl">
                  <a:srgbClr val="000000">
                    <a:alpha val="43137"/>
                  </a:srgbClr>
                </a:outerShdw>
              </a:effectLst>
            </a:endParaRPr>
          </a:p>
          <a:p>
            <a:pPr>
              <a:buNone/>
            </a:pPr>
            <a:endParaRPr lang="en-US" dirty="0">
              <a:solidFill>
                <a:schemeClr val="bg1"/>
              </a:solidFill>
              <a:effectLst>
                <a:outerShdw blurRad="38100" dist="38100" dir="2700000" algn="tl">
                  <a:srgbClr val="000000">
                    <a:alpha val="43137"/>
                  </a:srgbClr>
                </a:outerShdw>
              </a:effectLst>
            </a:endParaRPr>
          </a:p>
          <a:p>
            <a:pPr>
              <a:buNone/>
            </a:pPr>
            <a:r>
              <a:rPr lang="en-US" dirty="0">
                <a:solidFill>
                  <a:schemeClr val="bg1"/>
                </a:solidFill>
                <a:effectLst>
                  <a:outerShdw blurRad="38100" dist="38100" dir="2700000" algn="tl">
                    <a:srgbClr val="000000">
                      <a:alpha val="43137"/>
                    </a:srgbClr>
                  </a:outerShdw>
                </a:effectLst>
              </a:rPr>
              <a:t> </a:t>
            </a:r>
            <a:endParaRPr lang="en-US" dirty="0" smtClean="0">
              <a:solidFill>
                <a:schemeClr val="bg1"/>
              </a:solidFill>
              <a:effectLst>
                <a:outerShdw blurRad="38100" dist="38100" dir="2700000" algn="tl">
                  <a:srgbClr val="000000">
                    <a:alpha val="43137"/>
                  </a:srgbClr>
                </a:outerShdw>
              </a:effectLst>
            </a:endParaRPr>
          </a:p>
          <a:p>
            <a:pPr>
              <a:buNone/>
            </a:pPr>
            <a:endParaRPr lang="en-US" dirty="0">
              <a:solidFill>
                <a:schemeClr val="bg1"/>
              </a:solidFill>
              <a:effectLst>
                <a:outerShdw blurRad="38100" dist="38100" dir="2700000" algn="tl">
                  <a:srgbClr val="000000">
                    <a:alpha val="43137"/>
                  </a:srgbClr>
                </a:outerShdw>
              </a:effectLst>
            </a:endParaRPr>
          </a:p>
          <a:p>
            <a:pPr>
              <a:buNone/>
            </a:pPr>
            <a:endParaRPr lang="en-US" b="1" dirty="0">
              <a:solidFill>
                <a:srgbClr val="FFFF00"/>
              </a:solidFill>
              <a:effectLst>
                <a:outerShdw blurRad="38100" dist="38100" dir="2700000" algn="tl">
                  <a:srgbClr val="000000">
                    <a:alpha val="43137"/>
                  </a:srgbClr>
                </a:outerShdw>
              </a:effectLst>
            </a:endParaRPr>
          </a:p>
          <a:p>
            <a:pPr>
              <a:buNone/>
            </a:pPr>
            <a:r>
              <a:rPr lang="en-US" b="1" dirty="0" err="1">
                <a:solidFill>
                  <a:srgbClr val="FFFF00"/>
                </a:solidFill>
                <a:effectLst>
                  <a:outerShdw blurRad="38100" dist="38100" dir="2700000" algn="tl">
                    <a:srgbClr val="000000">
                      <a:alpha val="43137"/>
                    </a:srgbClr>
                  </a:outerShdw>
                </a:effectLst>
              </a:rPr>
              <a:t>Tradin</a:t>
            </a:r>
            <a:r>
              <a:rPr lang="en-US" b="1" dirty="0">
                <a:solidFill>
                  <a:srgbClr val="FFFF00"/>
                </a:solidFill>
                <a:effectLst>
                  <a:outerShdw blurRad="38100" dist="38100" dir="2700000" algn="tl">
                    <a:srgbClr val="000000">
                      <a:alpha val="43137"/>
                    </a:srgbClr>
                  </a:outerShdw>
                </a:effectLst>
              </a:rPr>
              <a:t>’ salt for gold, </a:t>
            </a:r>
            <a:r>
              <a:rPr lang="en-US" b="1" dirty="0" err="1">
                <a:solidFill>
                  <a:srgbClr val="FFFF00"/>
                </a:solidFill>
                <a:effectLst>
                  <a:outerShdw blurRad="38100" dist="38100" dir="2700000" algn="tl">
                    <a:srgbClr val="000000">
                      <a:alpha val="43137"/>
                    </a:srgbClr>
                  </a:outerShdw>
                </a:effectLst>
              </a:rPr>
              <a:t>tradin</a:t>
            </a:r>
            <a:r>
              <a:rPr lang="en-US" b="1" dirty="0">
                <a:solidFill>
                  <a:srgbClr val="FFFF00"/>
                </a:solidFill>
                <a:effectLst>
                  <a:outerShdw blurRad="38100" dist="38100" dir="2700000" algn="tl">
                    <a:srgbClr val="000000">
                      <a:alpha val="43137"/>
                    </a:srgbClr>
                  </a:outerShdw>
                </a:effectLst>
              </a:rPr>
              <a:t>’ salt for gold</a:t>
            </a:r>
          </a:p>
          <a:p>
            <a:pPr>
              <a:buNone/>
            </a:pPr>
            <a:r>
              <a:rPr lang="en-US" b="1" dirty="0" err="1">
                <a:solidFill>
                  <a:srgbClr val="FFFF00"/>
                </a:solidFill>
                <a:effectLst>
                  <a:outerShdw blurRad="38100" dist="38100" dir="2700000" algn="tl">
                    <a:srgbClr val="000000">
                      <a:alpha val="43137"/>
                    </a:srgbClr>
                  </a:outerShdw>
                </a:effectLst>
              </a:rPr>
              <a:t>Tradin</a:t>
            </a:r>
            <a:r>
              <a:rPr lang="en-US" b="1" dirty="0">
                <a:solidFill>
                  <a:srgbClr val="FFFF00"/>
                </a:solidFill>
                <a:effectLst>
                  <a:outerShdw blurRad="38100" dist="38100" dir="2700000" algn="tl">
                    <a:srgbClr val="000000">
                      <a:alpha val="43137"/>
                    </a:srgbClr>
                  </a:outerShdw>
                </a:effectLst>
              </a:rPr>
              <a:t>’ salt for gold in West Africa </a:t>
            </a:r>
          </a:p>
          <a:p>
            <a:pPr>
              <a:buNone/>
            </a:pPr>
            <a:r>
              <a:rPr lang="en-US" b="1" dirty="0" err="1">
                <a:solidFill>
                  <a:srgbClr val="FFFF00"/>
                </a:solidFill>
                <a:effectLst>
                  <a:outerShdw blurRad="38100" dist="38100" dir="2700000" algn="tl">
                    <a:srgbClr val="000000">
                      <a:alpha val="43137"/>
                    </a:srgbClr>
                  </a:outerShdw>
                </a:effectLst>
              </a:rPr>
              <a:t>Tradin</a:t>
            </a:r>
            <a:r>
              <a:rPr lang="en-US" b="1" dirty="0">
                <a:solidFill>
                  <a:srgbClr val="FFFF00"/>
                </a:solidFill>
                <a:effectLst>
                  <a:outerShdw blurRad="38100" dist="38100" dir="2700000" algn="tl">
                    <a:srgbClr val="000000">
                      <a:alpha val="43137"/>
                    </a:srgbClr>
                  </a:outerShdw>
                </a:effectLst>
              </a:rPr>
              <a:t>’ salt for gold, it never will get old</a:t>
            </a:r>
          </a:p>
          <a:p>
            <a:pPr>
              <a:buNone/>
            </a:pPr>
            <a:r>
              <a:rPr lang="en-US" b="1" dirty="0">
                <a:solidFill>
                  <a:srgbClr val="FFFF00"/>
                </a:solidFill>
                <a:effectLst>
                  <a:outerShdw blurRad="38100" dist="38100" dir="2700000" algn="tl">
                    <a:srgbClr val="000000">
                      <a:alpha val="43137"/>
                    </a:srgbClr>
                  </a:outerShdw>
                </a:effectLst>
              </a:rPr>
              <a:t>On the Salt Route where I walk</a:t>
            </a:r>
          </a:p>
          <a:p>
            <a:pPr>
              <a:buNone/>
            </a:pPr>
            <a:r>
              <a:rPr lang="en-US" dirty="0">
                <a:effectLst>
                  <a:outerShdw blurRad="38100" dist="38100" dir="2700000" algn="tl">
                    <a:srgbClr val="000000">
                      <a:alpha val="43137"/>
                    </a:srgbClr>
                  </a:outerShdw>
                </a:effectLst>
              </a:rPr>
              <a:t> </a:t>
            </a:r>
          </a:p>
          <a:p>
            <a:pPr>
              <a:buNone/>
            </a:pPr>
            <a:endParaRPr lang="en-US" dirty="0">
              <a:effectLst>
                <a:outerShdw blurRad="38100" dist="38100" dir="2700000" algn="tl">
                  <a:srgbClr val="000000">
                    <a:alpha val="43137"/>
                  </a:srgbClr>
                </a:outerShdw>
              </a:effectLst>
            </a:endParaRPr>
          </a:p>
        </p:txBody>
      </p:sp>
      <p:sp>
        <p:nvSpPr>
          <p:cNvPr id="4" name="Content Placeholder 3"/>
          <p:cNvSpPr>
            <a:spLocks noGrp="1"/>
          </p:cNvSpPr>
          <p:nvPr>
            <p:ph sz="half" idx="2"/>
          </p:nvPr>
        </p:nvSpPr>
        <p:spPr>
          <a:xfrm>
            <a:off x="4876800" y="1143000"/>
            <a:ext cx="4038600" cy="5715000"/>
          </a:xfrm>
        </p:spPr>
        <p:txBody>
          <a:bodyPr>
            <a:normAutofit fontScale="62500" lnSpcReduction="20000"/>
          </a:bodyPr>
          <a:lstStyle/>
          <a:p>
            <a:pPr>
              <a:buNone/>
            </a:pPr>
            <a:r>
              <a:rPr lang="en-US" b="1" dirty="0" smtClean="0">
                <a:solidFill>
                  <a:srgbClr val="FFFF00"/>
                </a:solidFill>
                <a:effectLst>
                  <a:outerShdw blurRad="38100" dist="38100" dir="2700000" algn="tl">
                    <a:srgbClr val="000000">
                      <a:alpha val="43137"/>
                    </a:srgbClr>
                  </a:outerShdw>
                </a:effectLst>
              </a:rPr>
              <a:t>Someone’s bringing Islam to Mali</a:t>
            </a:r>
          </a:p>
          <a:p>
            <a:pPr>
              <a:buNone/>
            </a:pPr>
            <a:r>
              <a:rPr lang="en-US" b="1" dirty="0" smtClean="0">
                <a:solidFill>
                  <a:srgbClr val="FFFF00"/>
                </a:solidFill>
                <a:effectLst>
                  <a:outerShdw blurRad="38100" dist="38100" dir="2700000" algn="tl">
                    <a:srgbClr val="000000">
                      <a:alpha val="43137"/>
                    </a:srgbClr>
                  </a:outerShdw>
                </a:effectLst>
              </a:rPr>
              <a:t>Someone’s bringing new ideas to Timbuktu</a:t>
            </a:r>
          </a:p>
          <a:p>
            <a:pPr>
              <a:buNone/>
            </a:pPr>
            <a:r>
              <a:rPr lang="en-US" b="1" dirty="0" smtClean="0">
                <a:solidFill>
                  <a:srgbClr val="FFFF00"/>
                </a:solidFill>
                <a:effectLst>
                  <a:outerShdw blurRad="38100" dist="38100" dir="2700000" algn="tl">
                    <a:srgbClr val="000000">
                      <a:alpha val="43137"/>
                    </a:srgbClr>
                  </a:outerShdw>
                </a:effectLst>
              </a:rPr>
              <a:t>Someone’s teaching math and astronomy</a:t>
            </a:r>
          </a:p>
          <a:p>
            <a:pPr>
              <a:buNone/>
            </a:pPr>
            <a:r>
              <a:rPr lang="en-US" b="1" dirty="0" smtClean="0">
                <a:solidFill>
                  <a:srgbClr val="FFFF00"/>
                </a:solidFill>
                <a:effectLst>
                  <a:outerShdw blurRad="38100" dist="38100" dir="2700000" algn="tl">
                    <a:srgbClr val="000000">
                      <a:alpha val="43137"/>
                    </a:srgbClr>
                  </a:outerShdw>
                </a:effectLst>
              </a:rPr>
              <a:t>To the students and the leaders, too</a:t>
            </a:r>
          </a:p>
          <a:p>
            <a:pPr>
              <a:buNone/>
            </a:pPr>
            <a:r>
              <a:rPr lang="en-US" b="1" dirty="0" smtClean="0">
                <a:solidFill>
                  <a:srgbClr val="FFFF00"/>
                </a:solidFill>
                <a:effectLst>
                  <a:outerShdw blurRad="38100" dist="38100" dir="2700000" algn="tl">
                    <a:srgbClr val="000000">
                      <a:alpha val="43137"/>
                    </a:srgbClr>
                  </a:outerShdw>
                </a:effectLst>
              </a:rPr>
              <a:t> </a:t>
            </a:r>
          </a:p>
          <a:p>
            <a:pPr>
              <a:buNone/>
            </a:pPr>
            <a:endParaRPr lang="en-US" b="1" dirty="0">
              <a:solidFill>
                <a:srgbClr val="FFFF00"/>
              </a:solidFill>
              <a:effectLst>
                <a:outerShdw blurRad="38100" dist="38100" dir="2700000" algn="tl">
                  <a:srgbClr val="000000">
                    <a:alpha val="43137"/>
                  </a:srgbClr>
                </a:outerShdw>
              </a:effectLst>
            </a:endParaRPr>
          </a:p>
          <a:p>
            <a:pPr>
              <a:buNone/>
            </a:pPr>
            <a:endParaRPr lang="en-US" b="1" dirty="0" smtClean="0">
              <a:solidFill>
                <a:srgbClr val="FFFF00"/>
              </a:solidFill>
              <a:effectLst>
                <a:outerShdw blurRad="38100" dist="38100" dir="2700000" algn="tl">
                  <a:srgbClr val="000000">
                    <a:alpha val="43137"/>
                  </a:srgbClr>
                </a:outerShdw>
              </a:effectLst>
            </a:endParaRPr>
          </a:p>
          <a:p>
            <a:pPr>
              <a:buNone/>
            </a:pPr>
            <a:endParaRPr lang="en-US" b="1" dirty="0">
              <a:solidFill>
                <a:srgbClr val="FFFF00"/>
              </a:solidFill>
              <a:effectLst>
                <a:outerShdw blurRad="38100" dist="38100" dir="2700000" algn="tl">
                  <a:srgbClr val="000000">
                    <a:alpha val="43137"/>
                  </a:srgbClr>
                </a:outerShdw>
              </a:effectLst>
            </a:endParaRPr>
          </a:p>
          <a:p>
            <a:pPr>
              <a:buNone/>
            </a:pPr>
            <a:endParaRPr lang="en-US" b="1" dirty="0" smtClean="0">
              <a:solidFill>
                <a:srgbClr val="FFFF00"/>
              </a:solidFill>
              <a:effectLst>
                <a:outerShdw blurRad="38100" dist="38100" dir="2700000" algn="tl">
                  <a:srgbClr val="000000">
                    <a:alpha val="43137"/>
                  </a:srgbClr>
                </a:outerShdw>
              </a:effectLst>
            </a:endParaRPr>
          </a:p>
          <a:p>
            <a:pPr>
              <a:buNone/>
            </a:pPr>
            <a:endParaRPr lang="en-US" b="1" dirty="0">
              <a:solidFill>
                <a:srgbClr val="FFFF00"/>
              </a:solidFill>
              <a:effectLst>
                <a:outerShdw blurRad="38100" dist="38100" dir="2700000" algn="tl">
                  <a:srgbClr val="000000">
                    <a:alpha val="43137"/>
                  </a:srgbClr>
                </a:outerShdw>
              </a:effectLst>
            </a:endParaRPr>
          </a:p>
          <a:p>
            <a:pPr>
              <a:buNone/>
            </a:pPr>
            <a:endParaRPr lang="en-US" b="1" dirty="0" smtClean="0">
              <a:solidFill>
                <a:srgbClr val="FFFF00"/>
              </a:solidFill>
              <a:effectLst>
                <a:outerShdw blurRad="38100" dist="38100" dir="2700000" algn="tl">
                  <a:srgbClr val="000000">
                    <a:alpha val="43137"/>
                  </a:srgbClr>
                </a:outerShdw>
              </a:effectLst>
            </a:endParaRPr>
          </a:p>
          <a:p>
            <a:pPr>
              <a:buNone/>
            </a:pPr>
            <a:endParaRPr lang="en-US" b="1" dirty="0">
              <a:solidFill>
                <a:srgbClr val="FFFF00"/>
              </a:solidFill>
              <a:effectLst>
                <a:outerShdw blurRad="38100" dist="38100" dir="2700000" algn="tl">
                  <a:srgbClr val="000000">
                    <a:alpha val="43137"/>
                  </a:srgbClr>
                </a:outerShdw>
              </a:effectLst>
            </a:endParaRPr>
          </a:p>
          <a:p>
            <a:pPr>
              <a:buNone/>
            </a:pPr>
            <a:endParaRPr lang="en-US" b="1" dirty="0" smtClean="0">
              <a:solidFill>
                <a:srgbClr val="FFFF00"/>
              </a:solidFill>
              <a:effectLst>
                <a:outerShdw blurRad="38100" dist="38100" dir="2700000" algn="tl">
                  <a:srgbClr val="000000">
                    <a:alpha val="43137"/>
                  </a:srgbClr>
                </a:outerShdw>
              </a:effectLst>
            </a:endParaRPr>
          </a:p>
          <a:p>
            <a:pPr>
              <a:buNone/>
            </a:pPr>
            <a:r>
              <a:rPr lang="en-US" b="1" dirty="0" smtClean="0">
                <a:solidFill>
                  <a:srgbClr val="FFFF00"/>
                </a:solidFill>
                <a:effectLst>
                  <a:outerShdw blurRad="38100" dist="38100" dir="2700000" algn="tl">
                    <a:srgbClr val="000000">
                      <a:alpha val="43137"/>
                    </a:srgbClr>
                  </a:outerShdw>
                </a:effectLst>
              </a:rPr>
              <a:t>And they’re trading</a:t>
            </a:r>
          </a:p>
          <a:p>
            <a:pPr>
              <a:buNone/>
            </a:pPr>
            <a:r>
              <a:rPr lang="en-US" b="1" dirty="0" smtClean="0">
                <a:solidFill>
                  <a:srgbClr val="FFFF00"/>
                </a:solidFill>
                <a:effectLst>
                  <a:outerShdw blurRad="38100" dist="38100" dir="2700000" algn="tl">
                    <a:srgbClr val="000000">
                      <a:alpha val="43137"/>
                    </a:srgbClr>
                  </a:outerShdw>
                </a:effectLst>
              </a:rPr>
              <a:t>Kola nuts and iron tools</a:t>
            </a:r>
          </a:p>
          <a:p>
            <a:pPr>
              <a:buNone/>
            </a:pPr>
            <a:r>
              <a:rPr lang="en-US" b="1" dirty="0" smtClean="0">
                <a:solidFill>
                  <a:srgbClr val="FFFF00"/>
                </a:solidFill>
                <a:effectLst>
                  <a:outerShdw blurRad="38100" dist="38100" dir="2700000" algn="tl">
                    <a:srgbClr val="000000">
                      <a:alpha val="43137"/>
                    </a:srgbClr>
                  </a:outerShdw>
                </a:effectLst>
              </a:rPr>
              <a:t>Slaves for horses and camels, too</a:t>
            </a:r>
          </a:p>
          <a:p>
            <a:pPr>
              <a:buNone/>
            </a:pPr>
            <a:r>
              <a:rPr lang="en-US" b="1" dirty="0" smtClean="0">
                <a:solidFill>
                  <a:srgbClr val="FFFF00"/>
                </a:solidFill>
                <a:effectLst>
                  <a:outerShdw blurRad="38100" dist="38100" dir="2700000" algn="tl">
                    <a:srgbClr val="000000">
                      <a:alpha val="43137"/>
                    </a:srgbClr>
                  </a:outerShdw>
                </a:effectLst>
              </a:rPr>
              <a:t>But salt for gold is the best trade to do</a:t>
            </a:r>
          </a:p>
          <a:p>
            <a:pPr>
              <a:buNone/>
            </a:pPr>
            <a:r>
              <a:rPr lang="en-US" b="1" dirty="0" smtClean="0">
                <a:solidFill>
                  <a:srgbClr val="FFFF00"/>
                </a:solidFill>
                <a:effectLst>
                  <a:outerShdw blurRad="38100" dist="38100" dir="2700000" algn="tl">
                    <a:srgbClr val="000000">
                      <a:alpha val="43137"/>
                    </a:srgbClr>
                  </a:outerShdw>
                </a:effectLst>
              </a:rPr>
              <a:t>In the city of Timbuktu </a:t>
            </a:r>
            <a:endParaRPr lang="en-US" b="1" dirty="0">
              <a:solidFill>
                <a:srgbClr val="FFFF00"/>
              </a:solidFill>
              <a:effectLst>
                <a:outerShdw blurRad="38100" dist="38100" dir="2700000" algn="tl">
                  <a:srgbClr val="000000">
                    <a:alpha val="43137"/>
                  </a:srgbClr>
                </a:outerShdw>
              </a:effectLst>
            </a:endParaRPr>
          </a:p>
        </p:txBody>
      </p:sp>
      <p:pic>
        <p:nvPicPr>
          <p:cNvPr id="6" name="Picture 5" descr="sahara oasis.jpg"/>
          <p:cNvPicPr>
            <a:picLocks noChangeAspect="1"/>
          </p:cNvPicPr>
          <p:nvPr/>
        </p:nvPicPr>
        <p:blipFill>
          <a:blip r:embed="rId2"/>
          <a:stretch>
            <a:fillRect/>
          </a:stretch>
        </p:blipFill>
        <p:spPr>
          <a:xfrm>
            <a:off x="152400" y="3276600"/>
            <a:ext cx="4126231" cy="1752600"/>
          </a:xfrm>
          <a:prstGeom prst="rect">
            <a:avLst/>
          </a:prstGeom>
          <a:ln w="28575">
            <a:solidFill>
              <a:schemeClr val="tx1"/>
            </a:solidFill>
          </a:ln>
        </p:spPr>
      </p:pic>
      <p:pic>
        <p:nvPicPr>
          <p:cNvPr id="7" name="Picture 6" descr="timbuktu.jpg"/>
          <p:cNvPicPr>
            <a:picLocks noChangeAspect="1"/>
          </p:cNvPicPr>
          <p:nvPr/>
        </p:nvPicPr>
        <p:blipFill>
          <a:blip r:embed="rId3"/>
          <a:stretch>
            <a:fillRect/>
          </a:stretch>
        </p:blipFill>
        <p:spPr>
          <a:xfrm>
            <a:off x="4952999" y="2819400"/>
            <a:ext cx="3510041" cy="2209800"/>
          </a:xfrm>
          <a:prstGeom prst="rect">
            <a:avLst/>
          </a:prstGeom>
          <a:ln w="28575">
            <a:solidFill>
              <a:schemeClr val="tx1"/>
            </a:solidFill>
          </a:ln>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 name="Picture 1" descr="Clipboard12.jpg"/>
          <p:cNvPicPr>
            <a:picLocks noChangeAspect="1"/>
          </p:cNvPicPr>
          <p:nvPr/>
        </p:nvPicPr>
        <p:blipFill>
          <a:blip r:embed="rId2"/>
          <a:srcRect l="14167" t="22222" r="13333" b="13333"/>
          <a:stretch>
            <a:fillRect/>
          </a:stretch>
        </p:blipFill>
        <p:spPr>
          <a:xfrm>
            <a:off x="0" y="381000"/>
            <a:ext cx="9144000" cy="6096000"/>
          </a:xfrm>
          <a:prstGeom prst="rect">
            <a:avLst/>
          </a:prstGeom>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3" name="TextBox 2"/>
          <p:cNvSpPr txBox="1"/>
          <p:nvPr/>
        </p:nvSpPr>
        <p:spPr>
          <a:xfrm>
            <a:off x="3962400" y="581591"/>
            <a:ext cx="4953000" cy="5770811"/>
          </a:xfrm>
          <a:prstGeom prst="rect">
            <a:avLst/>
          </a:prstGeom>
          <a:noFill/>
          <a:ln w="38100">
            <a:solidFill>
              <a:srgbClr val="663300"/>
            </a:solidFill>
            <a:prstDash val="solid"/>
          </a:ln>
        </p:spPr>
        <p:txBody>
          <a:bodyPr wrap="square" rtlCol="0">
            <a:spAutoFit/>
          </a:bodyPr>
          <a:lstStyle/>
          <a:p>
            <a:r>
              <a:rPr lang="en-US" sz="2400" b="1" dirty="0" smtClean="0">
                <a:solidFill>
                  <a:srgbClr val="663300"/>
                </a:solidFill>
              </a:rPr>
              <a:t>Hudson Bay</a:t>
            </a:r>
            <a:endParaRPr lang="en-US" sz="1100" b="1" dirty="0" smtClean="0">
              <a:solidFill>
                <a:srgbClr val="663300"/>
              </a:solidFill>
            </a:endParaRPr>
          </a:p>
          <a:p>
            <a:r>
              <a:rPr lang="en-US" sz="1100" b="1" dirty="0" smtClean="0">
                <a:solidFill>
                  <a:srgbClr val="663300"/>
                </a:solidFill>
              </a:rPr>
              <a:t>By Roger S. Thomas to the tune, </a:t>
            </a:r>
            <a:r>
              <a:rPr lang="en-US" sz="1100" b="1" i="1" dirty="0" smtClean="0">
                <a:solidFill>
                  <a:srgbClr val="663300"/>
                </a:solidFill>
              </a:rPr>
              <a:t>Danny Boy</a:t>
            </a:r>
            <a:endParaRPr lang="en-US" sz="1100" b="1" dirty="0" smtClean="0">
              <a:solidFill>
                <a:srgbClr val="663300"/>
              </a:solidFill>
            </a:endParaRPr>
          </a:p>
          <a:p>
            <a:r>
              <a:rPr lang="en-US" sz="1100" b="1" i="1" dirty="0" smtClean="0">
                <a:solidFill>
                  <a:srgbClr val="663300"/>
                </a:solidFill>
              </a:rPr>
              <a:t> </a:t>
            </a:r>
            <a:endParaRPr lang="en-US" sz="1100" b="1" dirty="0" smtClean="0">
              <a:solidFill>
                <a:srgbClr val="663300"/>
              </a:solidFill>
            </a:endParaRPr>
          </a:p>
          <a:p>
            <a:r>
              <a:rPr lang="en-US" sz="1900" b="1" dirty="0" smtClean="0">
                <a:solidFill>
                  <a:srgbClr val="663300"/>
                </a:solidFill>
              </a:rPr>
              <a:t>Oh, Hudson Bay, the profits now are calling</a:t>
            </a:r>
          </a:p>
          <a:p>
            <a:r>
              <a:rPr lang="en-US" sz="1900" b="1" dirty="0" smtClean="0">
                <a:solidFill>
                  <a:srgbClr val="663300"/>
                </a:solidFill>
              </a:rPr>
              <a:t>From beaver pelts, most useful of all fur</a:t>
            </a:r>
          </a:p>
          <a:p>
            <a:r>
              <a:rPr lang="en-US" sz="1900" b="1" dirty="0" smtClean="0">
                <a:solidFill>
                  <a:srgbClr val="663300"/>
                </a:solidFill>
              </a:rPr>
              <a:t>The competition between French and English</a:t>
            </a:r>
          </a:p>
          <a:p>
            <a:r>
              <a:rPr lang="en-US" sz="1900" b="1" dirty="0" smtClean="0">
                <a:solidFill>
                  <a:srgbClr val="663300"/>
                </a:solidFill>
              </a:rPr>
              <a:t>Will strip the Native Americans of all they’re worth</a:t>
            </a:r>
          </a:p>
          <a:p>
            <a:r>
              <a:rPr lang="en-US" sz="1900" b="1" dirty="0" smtClean="0">
                <a:solidFill>
                  <a:srgbClr val="663300"/>
                </a:solidFill>
              </a:rPr>
              <a:t> </a:t>
            </a:r>
          </a:p>
          <a:p>
            <a:r>
              <a:rPr lang="en-US" sz="1900" b="1" dirty="0" smtClean="0">
                <a:solidFill>
                  <a:srgbClr val="663300"/>
                </a:solidFill>
              </a:rPr>
              <a:t>For kettles, knives and scissors, awls &amp; needles</a:t>
            </a:r>
          </a:p>
          <a:p>
            <a:r>
              <a:rPr lang="en-US" sz="1900" b="1" dirty="0" smtClean="0">
                <a:solidFill>
                  <a:srgbClr val="663300"/>
                </a:solidFill>
              </a:rPr>
              <a:t> Colorful beads of glass and blankets, too</a:t>
            </a:r>
          </a:p>
          <a:p>
            <a:r>
              <a:rPr lang="en-US" sz="1900" b="1" dirty="0" smtClean="0">
                <a:solidFill>
                  <a:srgbClr val="663300"/>
                </a:solidFill>
              </a:rPr>
              <a:t>They’ll trade the skins of fur-bearing animals</a:t>
            </a:r>
          </a:p>
          <a:p>
            <a:r>
              <a:rPr lang="en-US" sz="1900" b="1" dirty="0" smtClean="0">
                <a:solidFill>
                  <a:srgbClr val="663300"/>
                </a:solidFill>
              </a:rPr>
              <a:t>On Hudson Bay my wealth and fortune will accrue</a:t>
            </a:r>
          </a:p>
          <a:p>
            <a:r>
              <a:rPr lang="en-US" sz="1900" b="1" dirty="0" smtClean="0">
                <a:solidFill>
                  <a:srgbClr val="663300"/>
                </a:solidFill>
              </a:rPr>
              <a:t> </a:t>
            </a:r>
          </a:p>
          <a:p>
            <a:r>
              <a:rPr lang="en-US" sz="1900" b="1" dirty="0" smtClean="0">
                <a:solidFill>
                  <a:srgbClr val="663300"/>
                </a:solidFill>
              </a:rPr>
              <a:t>Yes, new ideas from all our exploration</a:t>
            </a:r>
          </a:p>
          <a:p>
            <a:r>
              <a:rPr lang="en-US" sz="1900" b="1" dirty="0" smtClean="0">
                <a:solidFill>
                  <a:srgbClr val="663300"/>
                </a:solidFill>
              </a:rPr>
              <a:t>Will help us hunt and travel through their land</a:t>
            </a:r>
          </a:p>
          <a:p>
            <a:r>
              <a:rPr lang="en-US" sz="1900" b="1" dirty="0" smtClean="0">
                <a:solidFill>
                  <a:srgbClr val="663300"/>
                </a:solidFill>
              </a:rPr>
              <a:t>And grow crops like maize, beans, squash and tobacco</a:t>
            </a:r>
          </a:p>
          <a:p>
            <a:r>
              <a:rPr lang="en-US" sz="1900" b="1" dirty="0" smtClean="0">
                <a:solidFill>
                  <a:srgbClr val="663300"/>
                </a:solidFill>
              </a:rPr>
              <a:t>When we decide to just take over all their land</a:t>
            </a:r>
            <a:endParaRPr lang="en-US" dirty="0"/>
          </a:p>
        </p:txBody>
      </p:sp>
      <p:pic>
        <p:nvPicPr>
          <p:cNvPr id="1028" name="Picture 4" descr="http://library.oakland.edu/events/history_dept/HistoryComesAlive/images/french_fur_trade_1760.jpg"/>
          <p:cNvPicPr>
            <a:picLocks noChangeAspect="1" noChangeArrowheads="1"/>
          </p:cNvPicPr>
          <p:nvPr/>
        </p:nvPicPr>
        <p:blipFill>
          <a:blip r:embed="rId3"/>
          <a:srcRect l="1923" t="2872" r="3846" b="5112"/>
          <a:stretch>
            <a:fillRect/>
          </a:stretch>
        </p:blipFill>
        <p:spPr bwMode="auto">
          <a:xfrm>
            <a:off x="304800" y="3581400"/>
            <a:ext cx="3429000" cy="2519265"/>
          </a:xfrm>
          <a:prstGeom prst="rect">
            <a:avLst/>
          </a:prstGeom>
          <a:noFill/>
          <a:ln w="38100">
            <a:solidFill>
              <a:srgbClr val="663300"/>
            </a:solidFill>
          </a:ln>
        </p:spPr>
      </p:pic>
      <p:pic>
        <p:nvPicPr>
          <p:cNvPr id="1030" name="Picture 6" descr="http://www.district196.org/frms/pages/ELECTIVES/WORLDCULTURE7/PAGES/FRENCHFURTRADE/beaver.JPG"/>
          <p:cNvPicPr>
            <a:picLocks noChangeAspect="1" noChangeArrowheads="1"/>
          </p:cNvPicPr>
          <p:nvPr/>
        </p:nvPicPr>
        <p:blipFill>
          <a:blip r:embed="rId4"/>
          <a:srcRect l="2500" t="3670"/>
          <a:stretch>
            <a:fillRect/>
          </a:stretch>
        </p:blipFill>
        <p:spPr bwMode="auto">
          <a:xfrm>
            <a:off x="304800" y="864576"/>
            <a:ext cx="3470366" cy="2335824"/>
          </a:xfrm>
          <a:prstGeom prst="rect">
            <a:avLst/>
          </a:prstGeom>
          <a:noFill/>
          <a:ln w="38100">
            <a:solidFill>
              <a:srgbClr val="663300"/>
            </a:solidFill>
          </a:ln>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2" name="TextBox 1"/>
          <p:cNvSpPr txBox="1"/>
          <p:nvPr/>
        </p:nvSpPr>
        <p:spPr>
          <a:xfrm>
            <a:off x="457200" y="381000"/>
            <a:ext cx="8153400" cy="5509200"/>
          </a:xfrm>
          <a:prstGeom prst="rect">
            <a:avLst/>
          </a:prstGeom>
          <a:noFill/>
        </p:spPr>
        <p:txBody>
          <a:bodyPr wrap="square" rtlCol="0">
            <a:spAutoFit/>
          </a:bodyPr>
          <a:lstStyle/>
          <a:p>
            <a:r>
              <a:rPr lang="en-US" sz="4400" dirty="0" smtClean="0">
                <a:latin typeface="Comic Sans MS" pitchFamily="66" charset="0"/>
              </a:rPr>
              <a:t>Let’s do a carousel activity examining the materials.</a:t>
            </a:r>
          </a:p>
          <a:p>
            <a:endParaRPr lang="en-US" sz="4400" dirty="0" smtClean="0">
              <a:latin typeface="Comic Sans MS" pitchFamily="66" charset="0"/>
            </a:endParaRPr>
          </a:p>
          <a:p>
            <a:r>
              <a:rPr lang="en-US" sz="4400" dirty="0" smtClean="0">
                <a:latin typeface="Comic Sans MS" pitchFamily="66" charset="0"/>
              </a:rPr>
              <a:t>Get the small piece of paper out of your folder.</a:t>
            </a:r>
          </a:p>
          <a:p>
            <a:endParaRPr lang="en-US" sz="4400" dirty="0" smtClean="0">
              <a:latin typeface="Comic Sans MS" pitchFamily="66" charset="0"/>
            </a:endParaRPr>
          </a:p>
          <a:p>
            <a:r>
              <a:rPr lang="en-US" sz="4400" dirty="0" smtClean="0">
                <a:latin typeface="Comic Sans MS" pitchFamily="66" charset="0"/>
              </a:rPr>
              <a:t>This is the question you will explore.</a:t>
            </a:r>
            <a:endParaRPr lang="en-US" sz="4400" dirty="0">
              <a:latin typeface="Comic Sans MS" pitchFamily="66" charset="0"/>
            </a:endParaRPr>
          </a:p>
        </p:txBody>
      </p:sp>
      <p:pic>
        <p:nvPicPr>
          <p:cNvPr id="3" name="Picture 2" descr="Clipboard05.jpg"/>
          <p:cNvPicPr>
            <a:picLocks noChangeAspect="1"/>
          </p:cNvPicPr>
          <p:nvPr/>
        </p:nvPicPr>
        <p:blipFill>
          <a:blip r:embed="rId2"/>
          <a:srcRect l="19167" t="30000" r="11667" b="42222"/>
          <a:stretch>
            <a:fillRect/>
          </a:stretch>
        </p:blipFill>
        <p:spPr>
          <a:xfrm>
            <a:off x="4267200" y="5181600"/>
            <a:ext cx="4267200" cy="1285301"/>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anim calcmode="lin" valueType="num">
                                      <p:cBhvr additive="base">
                                        <p:cTn id="7"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4" end="4"/>
                                            </p:txEl>
                                          </p:spTgt>
                                        </p:tgtEl>
                                        <p:attrNameLst>
                                          <p:attrName>style.visibility</p:attrName>
                                        </p:attrNameLst>
                                      </p:cBhvr>
                                      <p:to>
                                        <p:strVal val="visible"/>
                                      </p:to>
                                    </p:set>
                                    <p:anim calcmode="lin" valueType="num">
                                      <p:cBhvr additive="base">
                                        <p:cTn id="1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rgbClr val="CCCCFF"/>
            </a:gs>
            <a:gs pos="17999">
              <a:srgbClr val="99CCFF"/>
            </a:gs>
            <a:gs pos="36000">
              <a:srgbClr val="9966FF"/>
            </a:gs>
            <a:gs pos="61000">
              <a:srgbClr val="CC99FF"/>
            </a:gs>
            <a:gs pos="82001">
              <a:srgbClr val="99CCFF"/>
            </a:gs>
            <a:gs pos="100000">
              <a:srgbClr val="CCCCFF"/>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noAutofit/>
          </a:bodyPr>
          <a:lstStyle/>
          <a:p>
            <a:r>
              <a:rPr lang="en-US" sz="3600" dirty="0" smtClean="0">
                <a:latin typeface="Century Gothic" pitchFamily="34" charset="0"/>
              </a:rPr>
              <a:t>Common Key Concepts and Big Ideas</a:t>
            </a:r>
            <a:endParaRPr lang="en-US" sz="3600" dirty="0">
              <a:latin typeface="Century Gothic" pitchFamily="34" charset="0"/>
            </a:endParaRPr>
          </a:p>
        </p:txBody>
      </p:sp>
      <p:sp>
        <p:nvSpPr>
          <p:cNvPr id="3" name="Content Placeholder 2"/>
          <p:cNvSpPr>
            <a:spLocks noGrp="1"/>
          </p:cNvSpPr>
          <p:nvPr>
            <p:ph idx="1"/>
          </p:nvPr>
        </p:nvSpPr>
        <p:spPr>
          <a:xfrm>
            <a:off x="3581400" y="1417637"/>
            <a:ext cx="5105400" cy="4830763"/>
          </a:xfrm>
        </p:spPr>
        <p:txBody>
          <a:bodyPr>
            <a:normAutofit fontScale="92500"/>
          </a:bodyPr>
          <a:lstStyle/>
          <a:p>
            <a:pPr>
              <a:buNone/>
            </a:pPr>
            <a:r>
              <a:rPr lang="en-US" dirty="0" smtClean="0">
                <a:latin typeface="Century Gothic" pitchFamily="34" charset="0"/>
              </a:rPr>
              <a:t>While each book focuses on one of these types of goods and the exploration that stemmed from the search for trade routes, the same key concepts are developed across books to help students focus on the big ideas.</a:t>
            </a:r>
            <a:endParaRPr lang="en-US" dirty="0">
              <a:latin typeface="Century Gothic" pitchFamily="34" charset="0"/>
            </a:endParaRPr>
          </a:p>
        </p:txBody>
      </p:sp>
      <p:pic>
        <p:nvPicPr>
          <p:cNvPr id="4" name="Content Placeholder 3" descr="Clipboard05.jpg"/>
          <p:cNvPicPr>
            <a:picLocks noChangeAspect="1"/>
          </p:cNvPicPr>
          <p:nvPr/>
        </p:nvPicPr>
        <p:blipFill>
          <a:blip r:embed="rId2"/>
          <a:srcRect l="20724" t="31541" r="65993" b="44465"/>
          <a:stretch>
            <a:fillRect/>
          </a:stretch>
        </p:blipFill>
        <p:spPr>
          <a:xfrm>
            <a:off x="440872" y="1981200"/>
            <a:ext cx="2868386" cy="3886200"/>
          </a:xfrm>
          <a:prstGeom prst="rect">
            <a:avLst/>
          </a:prstGeom>
          <a:ln w="38100">
            <a:solidFill>
              <a:srgbClr val="7030A0"/>
            </a:solidFill>
          </a:ln>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bg>
      <p:bgPr>
        <a:gradFill>
          <a:gsLst>
            <a:gs pos="0">
              <a:srgbClr val="000082"/>
            </a:gs>
            <a:gs pos="30000">
              <a:srgbClr val="66008F"/>
            </a:gs>
            <a:gs pos="64999">
              <a:srgbClr val="BA0066"/>
            </a:gs>
            <a:gs pos="89999">
              <a:srgbClr val="FF0000"/>
            </a:gs>
            <a:gs pos="100000">
              <a:srgbClr val="FF8200"/>
            </a:gs>
          </a:gsLst>
          <a:lin ang="21000000" scaled="0"/>
        </a:gradFill>
        <a:effectLst/>
      </p:bgPr>
    </p:bg>
    <p:spTree>
      <p:nvGrpSpPr>
        <p:cNvPr id="1" name=""/>
        <p:cNvGrpSpPr/>
        <p:nvPr/>
      </p:nvGrpSpPr>
      <p:grpSpPr>
        <a:xfrm>
          <a:off x="0" y="0"/>
          <a:ext cx="0" cy="0"/>
          <a:chOff x="0" y="0"/>
          <a:chExt cx="0" cy="0"/>
        </a:xfrm>
      </p:grpSpPr>
      <p:sp>
        <p:nvSpPr>
          <p:cNvPr id="3" name="Rectangle 1"/>
          <p:cNvSpPr>
            <a:spLocks noChangeArrowheads="1"/>
          </p:cNvSpPr>
          <p:nvPr/>
        </p:nvSpPr>
        <p:spPr bwMode="auto">
          <a:xfrm>
            <a:off x="2318556" y="-19110"/>
            <a:ext cx="3777444"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bg1"/>
                </a:solidFill>
                <a:effectLst/>
                <a:latin typeface="Calibri" pitchFamily="34" charset="0"/>
                <a:ea typeface="Calibri" pitchFamily="34" charset="0"/>
                <a:cs typeface="Times New Roman" pitchFamily="18" charset="0"/>
              </a:rPr>
              <a:t>TRADE ACROSS TIME &amp; CULTURES</a:t>
            </a:r>
            <a:endParaRPr kumimoji="0" lang="en-US" sz="1800" b="0" i="0" u="none" strike="noStrike" cap="none" normalizeH="0" baseline="0" dirty="0" smtClean="0">
              <a:ln>
                <a:noFill/>
              </a:ln>
              <a:solidFill>
                <a:schemeClr val="bg1"/>
              </a:solidFill>
              <a:effectLst/>
              <a:latin typeface="Arial" pitchFamily="34" charset="0"/>
            </a:endParaRPr>
          </a:p>
        </p:txBody>
      </p:sp>
      <p:graphicFrame>
        <p:nvGraphicFramePr>
          <p:cNvPr id="4" name="Table 3"/>
          <p:cNvGraphicFramePr>
            <a:graphicFrameLocks noGrp="1"/>
          </p:cNvGraphicFramePr>
          <p:nvPr/>
        </p:nvGraphicFramePr>
        <p:xfrm>
          <a:off x="1828799" y="390970"/>
          <a:ext cx="5105402" cy="6314630"/>
        </p:xfrm>
        <a:graphic>
          <a:graphicData uri="http://schemas.openxmlformats.org/drawingml/2006/table">
            <a:tbl>
              <a:tblPr/>
              <a:tblGrid>
                <a:gridCol w="1143001"/>
                <a:gridCol w="1284567"/>
                <a:gridCol w="1293035"/>
                <a:gridCol w="1384799"/>
              </a:tblGrid>
              <a:tr h="394358">
                <a:tc>
                  <a:txBody>
                    <a:bodyPr/>
                    <a:lstStyle/>
                    <a:p>
                      <a:pPr marL="0" marR="0" algn="ctr">
                        <a:lnSpc>
                          <a:spcPct val="115000"/>
                        </a:lnSpc>
                        <a:spcBef>
                          <a:spcPts val="0"/>
                        </a:spcBef>
                        <a:spcAft>
                          <a:spcPts val="0"/>
                        </a:spcAft>
                      </a:pPr>
                      <a:r>
                        <a:rPr lang="en-US" sz="1000" b="1" dirty="0">
                          <a:latin typeface="Calibri"/>
                          <a:ea typeface="Calibri"/>
                          <a:cs typeface="Times New Roman"/>
                        </a:rPr>
                        <a:t>TYPE OF TRADE</a:t>
                      </a:r>
                      <a:endParaRPr lang="en-US" sz="100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00" b="1">
                          <a:latin typeface="Calibri"/>
                          <a:ea typeface="Calibri"/>
                          <a:cs typeface="Times New Roman"/>
                        </a:rPr>
                        <a:t>GOODS &amp; IDEAS EXCHANGED</a:t>
                      </a:r>
                      <a:endParaRPr lang="en-US" sz="100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00" b="1">
                          <a:latin typeface="Calibri"/>
                          <a:ea typeface="Calibri"/>
                          <a:cs typeface="Times New Roman"/>
                        </a:rPr>
                        <a:t>REASONS FOR EXPLORATION</a:t>
                      </a:r>
                      <a:endParaRPr lang="en-US" sz="100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00" b="1" dirty="0">
                          <a:latin typeface="Calibri"/>
                          <a:ea typeface="Calibri"/>
                          <a:cs typeface="Times New Roman"/>
                        </a:rPr>
                        <a:t>HOW LIVES CHANGED THROUGH TRADE</a:t>
                      </a:r>
                      <a:endParaRPr lang="en-US" sz="100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184392">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184392">
                <a:tc>
                  <a:txBody>
                    <a:bodyPr/>
                    <a:lstStyle/>
                    <a:p>
                      <a:pPr marL="0" marR="0" algn="ctr">
                        <a:lnSpc>
                          <a:spcPct val="115000"/>
                        </a:lnSpc>
                        <a:spcBef>
                          <a:spcPts val="0"/>
                        </a:spcBef>
                        <a:spcAft>
                          <a:spcPts val="0"/>
                        </a:spcAft>
                      </a:pPr>
                      <a:endParaRPr lang="en-US" sz="105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656459">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895029">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endParaRPr lang="en-US" sz="105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bl>
          </a:graphicData>
        </a:graphic>
      </p:graphicFrame>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bg>
      <p:bgPr>
        <a:gradFill>
          <a:gsLst>
            <a:gs pos="0">
              <a:srgbClr val="000082"/>
            </a:gs>
            <a:gs pos="30000">
              <a:srgbClr val="66008F"/>
            </a:gs>
            <a:gs pos="64999">
              <a:srgbClr val="BA0066"/>
            </a:gs>
            <a:gs pos="89999">
              <a:srgbClr val="FF0000"/>
            </a:gs>
            <a:gs pos="100000">
              <a:srgbClr val="FF8200"/>
            </a:gs>
          </a:gsLst>
          <a:lin ang="21000000" scaled="0"/>
        </a:gradFill>
        <a:effectLst/>
      </p:bgPr>
    </p:bg>
    <p:spTree>
      <p:nvGrpSpPr>
        <p:cNvPr id="1" name=""/>
        <p:cNvGrpSpPr/>
        <p:nvPr/>
      </p:nvGrpSpPr>
      <p:grpSpPr>
        <a:xfrm>
          <a:off x="0" y="0"/>
          <a:ext cx="0" cy="0"/>
          <a:chOff x="0" y="0"/>
          <a:chExt cx="0" cy="0"/>
        </a:xfrm>
      </p:grpSpPr>
      <p:sp>
        <p:nvSpPr>
          <p:cNvPr id="2" name="Rectangle 1"/>
          <p:cNvSpPr>
            <a:spLocks noChangeArrowheads="1"/>
          </p:cNvSpPr>
          <p:nvPr/>
        </p:nvSpPr>
        <p:spPr bwMode="auto">
          <a:xfrm>
            <a:off x="2318556" y="0"/>
            <a:ext cx="3777444"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bg1"/>
                </a:solidFill>
                <a:effectLst/>
                <a:latin typeface="Calibri" pitchFamily="34" charset="0"/>
                <a:ea typeface="Calibri" pitchFamily="34" charset="0"/>
                <a:cs typeface="Times New Roman" pitchFamily="18" charset="0"/>
              </a:rPr>
              <a:t>TRADE ACROSS TIME &amp; CULTURES</a:t>
            </a:r>
            <a:endParaRPr kumimoji="0" lang="en-US" sz="1800" b="0" i="0" u="none" strike="noStrike" cap="none" normalizeH="0" baseline="0" dirty="0" smtClean="0">
              <a:ln>
                <a:noFill/>
              </a:ln>
              <a:solidFill>
                <a:schemeClr val="bg1"/>
              </a:solidFill>
              <a:effectLst/>
              <a:latin typeface="Arial" pitchFamily="34" charset="0"/>
            </a:endParaRPr>
          </a:p>
        </p:txBody>
      </p:sp>
      <p:graphicFrame>
        <p:nvGraphicFramePr>
          <p:cNvPr id="3" name="Table 2"/>
          <p:cNvGraphicFramePr>
            <a:graphicFrameLocks noGrp="1"/>
          </p:cNvGraphicFramePr>
          <p:nvPr/>
        </p:nvGraphicFramePr>
        <p:xfrm>
          <a:off x="1828799" y="390970"/>
          <a:ext cx="5105402" cy="6314630"/>
        </p:xfrm>
        <a:graphic>
          <a:graphicData uri="http://schemas.openxmlformats.org/drawingml/2006/table">
            <a:tbl>
              <a:tblPr/>
              <a:tblGrid>
                <a:gridCol w="1143001"/>
                <a:gridCol w="1284567"/>
                <a:gridCol w="1293035"/>
                <a:gridCol w="1384799"/>
              </a:tblGrid>
              <a:tr h="394358">
                <a:tc>
                  <a:txBody>
                    <a:bodyPr/>
                    <a:lstStyle/>
                    <a:p>
                      <a:pPr marL="0" marR="0" algn="ctr">
                        <a:lnSpc>
                          <a:spcPct val="115000"/>
                        </a:lnSpc>
                        <a:spcBef>
                          <a:spcPts val="0"/>
                        </a:spcBef>
                        <a:spcAft>
                          <a:spcPts val="0"/>
                        </a:spcAft>
                      </a:pPr>
                      <a:r>
                        <a:rPr lang="en-US" sz="1000" b="1" dirty="0">
                          <a:latin typeface="Calibri"/>
                          <a:ea typeface="Calibri"/>
                          <a:cs typeface="Times New Roman"/>
                        </a:rPr>
                        <a:t>TYPE OF TRADE</a:t>
                      </a:r>
                      <a:endParaRPr lang="en-US" sz="100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00" b="1">
                          <a:latin typeface="Calibri"/>
                          <a:ea typeface="Calibri"/>
                          <a:cs typeface="Times New Roman"/>
                        </a:rPr>
                        <a:t>GOODS &amp; IDEAS EXCHANGED</a:t>
                      </a:r>
                      <a:endParaRPr lang="en-US" sz="100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00" b="1">
                          <a:latin typeface="Calibri"/>
                          <a:ea typeface="Calibri"/>
                          <a:cs typeface="Times New Roman"/>
                        </a:rPr>
                        <a:t>REASONS FOR EXPLORATION</a:t>
                      </a:r>
                      <a:endParaRPr lang="en-US" sz="100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00" b="1" dirty="0">
                          <a:latin typeface="Calibri"/>
                          <a:ea typeface="Calibri"/>
                          <a:cs typeface="Times New Roman"/>
                        </a:rPr>
                        <a:t>HOW LIVES CHANGED THROUGH TRADE</a:t>
                      </a:r>
                      <a:endParaRPr lang="en-US" sz="100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184392">
                <a:tc>
                  <a:txBody>
                    <a:bodyPr/>
                    <a:lstStyle/>
                    <a:p>
                      <a:pPr marL="0" marR="0" algn="ctr">
                        <a:lnSpc>
                          <a:spcPct val="115000"/>
                        </a:lnSpc>
                        <a:spcBef>
                          <a:spcPts val="0"/>
                        </a:spcBef>
                        <a:spcAft>
                          <a:spcPts val="0"/>
                        </a:spcAft>
                      </a:pPr>
                      <a:r>
                        <a:rPr lang="en-US" sz="1050" dirty="0">
                          <a:latin typeface="Kristen ITC"/>
                          <a:ea typeface="Calibri"/>
                          <a:cs typeface="Times New Roman"/>
                        </a:rPr>
                        <a:t>SILK</a:t>
                      </a:r>
                      <a:endParaRPr lang="en-US" sz="1050" dirty="0">
                        <a:latin typeface="Calibri"/>
                        <a:ea typeface="Calibri"/>
                        <a:cs typeface="Times New Roman"/>
                      </a:endParaRPr>
                    </a:p>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184392">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656459">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895029">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endParaRPr lang="en-US" sz="105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endParaRPr lang="en-US" sz="105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bl>
          </a:graphicData>
        </a:graphic>
      </p:graphicFrame>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bg>
      <p:bgPr>
        <a:gradFill>
          <a:gsLst>
            <a:gs pos="0">
              <a:srgbClr val="000082"/>
            </a:gs>
            <a:gs pos="30000">
              <a:srgbClr val="66008F"/>
            </a:gs>
            <a:gs pos="64999">
              <a:srgbClr val="BA0066"/>
            </a:gs>
            <a:gs pos="89999">
              <a:srgbClr val="FF0000"/>
            </a:gs>
            <a:gs pos="100000">
              <a:srgbClr val="FF8200"/>
            </a:gs>
          </a:gsLst>
          <a:lin ang="21000000" scaled="0"/>
        </a:gradFill>
        <a:effectLst/>
      </p:bgPr>
    </p:bg>
    <p:spTree>
      <p:nvGrpSpPr>
        <p:cNvPr id="1" name=""/>
        <p:cNvGrpSpPr/>
        <p:nvPr/>
      </p:nvGrpSpPr>
      <p:grpSpPr>
        <a:xfrm>
          <a:off x="0" y="0"/>
          <a:ext cx="0" cy="0"/>
          <a:chOff x="0" y="0"/>
          <a:chExt cx="0" cy="0"/>
        </a:xfrm>
      </p:grpSpPr>
      <p:sp>
        <p:nvSpPr>
          <p:cNvPr id="2" name="Rectangle 1"/>
          <p:cNvSpPr>
            <a:spLocks noChangeArrowheads="1"/>
          </p:cNvSpPr>
          <p:nvPr/>
        </p:nvSpPr>
        <p:spPr bwMode="auto">
          <a:xfrm>
            <a:off x="2318556" y="0"/>
            <a:ext cx="3777444"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bg1"/>
                </a:solidFill>
                <a:effectLst/>
                <a:latin typeface="Calibri" pitchFamily="34" charset="0"/>
                <a:ea typeface="Calibri" pitchFamily="34" charset="0"/>
                <a:cs typeface="Times New Roman" pitchFamily="18" charset="0"/>
              </a:rPr>
              <a:t>TRADE ACROSS TIME &amp; CULTURES</a:t>
            </a:r>
            <a:endParaRPr kumimoji="0" lang="en-US" sz="1800" b="0" i="0" u="none" strike="noStrike" cap="none" normalizeH="0" baseline="0" dirty="0" smtClean="0">
              <a:ln>
                <a:noFill/>
              </a:ln>
              <a:solidFill>
                <a:schemeClr val="bg1"/>
              </a:solidFill>
              <a:effectLst/>
              <a:latin typeface="Arial" pitchFamily="34" charset="0"/>
            </a:endParaRPr>
          </a:p>
        </p:txBody>
      </p:sp>
      <p:graphicFrame>
        <p:nvGraphicFramePr>
          <p:cNvPr id="3" name="Table 2"/>
          <p:cNvGraphicFramePr>
            <a:graphicFrameLocks noGrp="1"/>
          </p:cNvGraphicFramePr>
          <p:nvPr/>
        </p:nvGraphicFramePr>
        <p:xfrm>
          <a:off x="1828799" y="390970"/>
          <a:ext cx="5105402" cy="6314630"/>
        </p:xfrm>
        <a:graphic>
          <a:graphicData uri="http://schemas.openxmlformats.org/drawingml/2006/table">
            <a:tbl>
              <a:tblPr/>
              <a:tblGrid>
                <a:gridCol w="1143001"/>
                <a:gridCol w="1284567"/>
                <a:gridCol w="1293035"/>
                <a:gridCol w="1384799"/>
              </a:tblGrid>
              <a:tr h="394358">
                <a:tc>
                  <a:txBody>
                    <a:bodyPr/>
                    <a:lstStyle/>
                    <a:p>
                      <a:pPr marL="0" marR="0" algn="ctr">
                        <a:lnSpc>
                          <a:spcPct val="115000"/>
                        </a:lnSpc>
                        <a:spcBef>
                          <a:spcPts val="0"/>
                        </a:spcBef>
                        <a:spcAft>
                          <a:spcPts val="0"/>
                        </a:spcAft>
                      </a:pPr>
                      <a:r>
                        <a:rPr lang="en-US" sz="1000" b="1" dirty="0">
                          <a:latin typeface="Calibri"/>
                          <a:ea typeface="Calibri"/>
                          <a:cs typeface="Times New Roman"/>
                        </a:rPr>
                        <a:t>TYPE OF TRADE</a:t>
                      </a:r>
                      <a:endParaRPr lang="en-US" sz="100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00" b="1">
                          <a:latin typeface="Calibri"/>
                          <a:ea typeface="Calibri"/>
                          <a:cs typeface="Times New Roman"/>
                        </a:rPr>
                        <a:t>GOODS &amp; IDEAS EXCHANGED</a:t>
                      </a:r>
                      <a:endParaRPr lang="en-US" sz="100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00" b="1">
                          <a:latin typeface="Calibri"/>
                          <a:ea typeface="Calibri"/>
                          <a:cs typeface="Times New Roman"/>
                        </a:rPr>
                        <a:t>REASONS FOR EXPLORATION</a:t>
                      </a:r>
                      <a:endParaRPr lang="en-US" sz="100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00" b="1" dirty="0">
                          <a:latin typeface="Calibri"/>
                          <a:ea typeface="Calibri"/>
                          <a:cs typeface="Times New Roman"/>
                        </a:rPr>
                        <a:t>HOW LIVES CHANGED THROUGH TRADE</a:t>
                      </a:r>
                      <a:endParaRPr lang="en-US" sz="100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184392">
                <a:tc>
                  <a:txBody>
                    <a:bodyPr/>
                    <a:lstStyle/>
                    <a:p>
                      <a:pPr marL="0" marR="0" algn="ctr">
                        <a:lnSpc>
                          <a:spcPct val="115000"/>
                        </a:lnSpc>
                        <a:spcBef>
                          <a:spcPts val="0"/>
                        </a:spcBef>
                        <a:spcAft>
                          <a:spcPts val="0"/>
                        </a:spcAft>
                      </a:pPr>
                      <a:r>
                        <a:rPr lang="en-US" sz="1050" dirty="0">
                          <a:latin typeface="Kristen ITC"/>
                          <a:ea typeface="Calibri"/>
                          <a:cs typeface="Times New Roman"/>
                        </a:rPr>
                        <a:t>SILK</a:t>
                      </a:r>
                      <a:endParaRPr lang="en-US" sz="1050" dirty="0">
                        <a:latin typeface="Calibri"/>
                        <a:ea typeface="Calibri"/>
                        <a:cs typeface="Times New Roman"/>
                      </a:endParaRPr>
                    </a:p>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50" smtClean="0">
                          <a:latin typeface="Kristen ITC"/>
                          <a:ea typeface="Calibri"/>
                          <a:cs typeface="Times New Roman"/>
                        </a:rPr>
                        <a:t>Spices, wool, Buddhism</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184392">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656459">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895029">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bl>
          </a:graphicData>
        </a:graphic>
      </p:graphicFrame>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bg>
      <p:bgPr>
        <a:gradFill>
          <a:gsLst>
            <a:gs pos="0">
              <a:srgbClr val="000082"/>
            </a:gs>
            <a:gs pos="30000">
              <a:srgbClr val="66008F"/>
            </a:gs>
            <a:gs pos="64999">
              <a:srgbClr val="BA0066"/>
            </a:gs>
            <a:gs pos="89999">
              <a:srgbClr val="FF0000"/>
            </a:gs>
            <a:gs pos="100000">
              <a:srgbClr val="FF8200"/>
            </a:gs>
          </a:gsLst>
          <a:lin ang="21000000" scaled="0"/>
        </a:gradFill>
        <a:effectLst/>
      </p:bgPr>
    </p:bg>
    <p:spTree>
      <p:nvGrpSpPr>
        <p:cNvPr id="1" name=""/>
        <p:cNvGrpSpPr/>
        <p:nvPr/>
      </p:nvGrpSpPr>
      <p:grpSpPr>
        <a:xfrm>
          <a:off x="0" y="0"/>
          <a:ext cx="0" cy="0"/>
          <a:chOff x="0" y="0"/>
          <a:chExt cx="0" cy="0"/>
        </a:xfrm>
      </p:grpSpPr>
      <p:sp>
        <p:nvSpPr>
          <p:cNvPr id="2" name="Rectangle 1"/>
          <p:cNvSpPr>
            <a:spLocks noChangeArrowheads="1"/>
          </p:cNvSpPr>
          <p:nvPr/>
        </p:nvSpPr>
        <p:spPr bwMode="auto">
          <a:xfrm>
            <a:off x="2318556" y="0"/>
            <a:ext cx="3777444"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bg1"/>
                </a:solidFill>
                <a:effectLst/>
                <a:latin typeface="Calibri" pitchFamily="34" charset="0"/>
                <a:ea typeface="Calibri" pitchFamily="34" charset="0"/>
                <a:cs typeface="Times New Roman" pitchFamily="18" charset="0"/>
              </a:rPr>
              <a:t>TRADE ACROSS TIME &amp; CULTURES</a:t>
            </a:r>
            <a:endParaRPr kumimoji="0" lang="en-US" sz="1800" b="0" i="0" u="none" strike="noStrike" cap="none" normalizeH="0" baseline="0" dirty="0" smtClean="0">
              <a:ln>
                <a:noFill/>
              </a:ln>
              <a:solidFill>
                <a:schemeClr val="bg1"/>
              </a:solidFill>
              <a:effectLst/>
              <a:latin typeface="Arial" pitchFamily="34" charset="0"/>
            </a:endParaRPr>
          </a:p>
        </p:txBody>
      </p:sp>
      <p:graphicFrame>
        <p:nvGraphicFramePr>
          <p:cNvPr id="3" name="Table 2"/>
          <p:cNvGraphicFramePr>
            <a:graphicFrameLocks noGrp="1"/>
          </p:cNvGraphicFramePr>
          <p:nvPr/>
        </p:nvGraphicFramePr>
        <p:xfrm>
          <a:off x="1828799" y="390970"/>
          <a:ext cx="5105402" cy="6314630"/>
        </p:xfrm>
        <a:graphic>
          <a:graphicData uri="http://schemas.openxmlformats.org/drawingml/2006/table">
            <a:tbl>
              <a:tblPr/>
              <a:tblGrid>
                <a:gridCol w="1143001"/>
                <a:gridCol w="1284567"/>
                <a:gridCol w="1293035"/>
                <a:gridCol w="1384799"/>
              </a:tblGrid>
              <a:tr h="394358">
                <a:tc>
                  <a:txBody>
                    <a:bodyPr/>
                    <a:lstStyle/>
                    <a:p>
                      <a:pPr marL="0" marR="0" algn="ctr">
                        <a:lnSpc>
                          <a:spcPct val="115000"/>
                        </a:lnSpc>
                        <a:spcBef>
                          <a:spcPts val="0"/>
                        </a:spcBef>
                        <a:spcAft>
                          <a:spcPts val="0"/>
                        </a:spcAft>
                      </a:pPr>
                      <a:r>
                        <a:rPr lang="en-US" sz="1000" b="1" dirty="0">
                          <a:latin typeface="Calibri"/>
                          <a:ea typeface="Calibri"/>
                          <a:cs typeface="Times New Roman"/>
                        </a:rPr>
                        <a:t>TYPE OF TRADE</a:t>
                      </a:r>
                      <a:endParaRPr lang="en-US" sz="100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00" b="1">
                          <a:latin typeface="Calibri"/>
                          <a:ea typeface="Calibri"/>
                          <a:cs typeface="Times New Roman"/>
                        </a:rPr>
                        <a:t>GOODS &amp; IDEAS EXCHANGED</a:t>
                      </a:r>
                      <a:endParaRPr lang="en-US" sz="100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00" b="1">
                          <a:latin typeface="Calibri"/>
                          <a:ea typeface="Calibri"/>
                          <a:cs typeface="Times New Roman"/>
                        </a:rPr>
                        <a:t>REASONS FOR EXPLORATION</a:t>
                      </a:r>
                      <a:endParaRPr lang="en-US" sz="100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00" b="1" dirty="0">
                          <a:latin typeface="Calibri"/>
                          <a:ea typeface="Calibri"/>
                          <a:cs typeface="Times New Roman"/>
                        </a:rPr>
                        <a:t>HOW LIVES CHANGED THROUGH TRADE</a:t>
                      </a:r>
                      <a:endParaRPr lang="en-US" sz="100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184392">
                <a:tc>
                  <a:txBody>
                    <a:bodyPr/>
                    <a:lstStyle/>
                    <a:p>
                      <a:pPr marL="0" marR="0" algn="ctr">
                        <a:lnSpc>
                          <a:spcPct val="115000"/>
                        </a:lnSpc>
                        <a:spcBef>
                          <a:spcPts val="0"/>
                        </a:spcBef>
                        <a:spcAft>
                          <a:spcPts val="0"/>
                        </a:spcAft>
                      </a:pPr>
                      <a:r>
                        <a:rPr lang="en-US" sz="1050" dirty="0" smtClean="0">
                          <a:latin typeface="Kristen ITC"/>
                          <a:ea typeface="Calibri"/>
                          <a:cs typeface="Times New Roman"/>
                        </a:rPr>
                        <a:t>SILK</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50" dirty="0">
                          <a:latin typeface="Kristen ITC"/>
                          <a:ea typeface="Calibri"/>
                          <a:cs typeface="Times New Roman"/>
                        </a:rPr>
                        <a:t>Spices, wool, Buddhism</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50" dirty="0">
                          <a:latin typeface="Kristen ITC"/>
                          <a:ea typeface="Calibri"/>
                          <a:cs typeface="Times New Roman"/>
                        </a:rPr>
                        <a:t>To learn about China, to make money, find new trade opportunities</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184392">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656459">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895029">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endParaRPr lang="en-US" sz="105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endParaRPr lang="en-US" sz="105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bl>
          </a:graphicData>
        </a:graphic>
      </p:graphicFrame>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bg>
      <p:bgPr>
        <a:gradFill>
          <a:gsLst>
            <a:gs pos="0">
              <a:srgbClr val="000082"/>
            </a:gs>
            <a:gs pos="30000">
              <a:srgbClr val="66008F"/>
            </a:gs>
            <a:gs pos="64999">
              <a:srgbClr val="BA0066"/>
            </a:gs>
            <a:gs pos="89999">
              <a:srgbClr val="FF0000"/>
            </a:gs>
            <a:gs pos="100000">
              <a:srgbClr val="FF8200"/>
            </a:gs>
          </a:gsLst>
          <a:lin ang="21000000" scaled="0"/>
        </a:gradFill>
        <a:effectLst/>
      </p:bgPr>
    </p:bg>
    <p:spTree>
      <p:nvGrpSpPr>
        <p:cNvPr id="1" name=""/>
        <p:cNvGrpSpPr/>
        <p:nvPr/>
      </p:nvGrpSpPr>
      <p:grpSpPr>
        <a:xfrm>
          <a:off x="0" y="0"/>
          <a:ext cx="0" cy="0"/>
          <a:chOff x="0" y="0"/>
          <a:chExt cx="0" cy="0"/>
        </a:xfrm>
      </p:grpSpPr>
      <p:sp>
        <p:nvSpPr>
          <p:cNvPr id="2" name="Rectangle 1"/>
          <p:cNvSpPr>
            <a:spLocks noChangeArrowheads="1"/>
          </p:cNvSpPr>
          <p:nvPr/>
        </p:nvSpPr>
        <p:spPr bwMode="auto">
          <a:xfrm>
            <a:off x="2318556" y="0"/>
            <a:ext cx="3777444"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bg1"/>
                </a:solidFill>
                <a:effectLst/>
                <a:latin typeface="Calibri" pitchFamily="34" charset="0"/>
                <a:ea typeface="Calibri" pitchFamily="34" charset="0"/>
                <a:cs typeface="Times New Roman" pitchFamily="18" charset="0"/>
              </a:rPr>
              <a:t>TRADE ACROSS TIME &amp; CULTURES</a:t>
            </a:r>
            <a:endParaRPr kumimoji="0" lang="en-US" sz="1800" b="0" i="0" u="none" strike="noStrike" cap="none" normalizeH="0" baseline="0" dirty="0" smtClean="0">
              <a:ln>
                <a:noFill/>
              </a:ln>
              <a:solidFill>
                <a:schemeClr val="bg1"/>
              </a:solidFill>
              <a:effectLst/>
              <a:latin typeface="Arial" pitchFamily="34" charset="0"/>
            </a:endParaRPr>
          </a:p>
        </p:txBody>
      </p:sp>
      <p:graphicFrame>
        <p:nvGraphicFramePr>
          <p:cNvPr id="3" name="Table 2"/>
          <p:cNvGraphicFramePr>
            <a:graphicFrameLocks noGrp="1"/>
          </p:cNvGraphicFramePr>
          <p:nvPr/>
        </p:nvGraphicFramePr>
        <p:xfrm>
          <a:off x="1828799" y="390970"/>
          <a:ext cx="5105402" cy="6314630"/>
        </p:xfrm>
        <a:graphic>
          <a:graphicData uri="http://schemas.openxmlformats.org/drawingml/2006/table">
            <a:tbl>
              <a:tblPr/>
              <a:tblGrid>
                <a:gridCol w="1143001"/>
                <a:gridCol w="1284567"/>
                <a:gridCol w="1293035"/>
                <a:gridCol w="1384799"/>
              </a:tblGrid>
              <a:tr h="394358">
                <a:tc>
                  <a:txBody>
                    <a:bodyPr/>
                    <a:lstStyle/>
                    <a:p>
                      <a:pPr marL="0" marR="0" algn="ctr">
                        <a:lnSpc>
                          <a:spcPct val="115000"/>
                        </a:lnSpc>
                        <a:spcBef>
                          <a:spcPts val="0"/>
                        </a:spcBef>
                        <a:spcAft>
                          <a:spcPts val="0"/>
                        </a:spcAft>
                      </a:pPr>
                      <a:r>
                        <a:rPr lang="en-US" sz="1000" b="1" dirty="0">
                          <a:latin typeface="Calibri"/>
                          <a:ea typeface="Calibri"/>
                          <a:cs typeface="Times New Roman"/>
                        </a:rPr>
                        <a:t>TYPE OF TRADE</a:t>
                      </a:r>
                      <a:endParaRPr lang="en-US" sz="100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00" b="1">
                          <a:latin typeface="Calibri"/>
                          <a:ea typeface="Calibri"/>
                          <a:cs typeface="Times New Roman"/>
                        </a:rPr>
                        <a:t>GOODS &amp; IDEAS EXCHANGED</a:t>
                      </a:r>
                      <a:endParaRPr lang="en-US" sz="100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00" b="1">
                          <a:latin typeface="Calibri"/>
                          <a:ea typeface="Calibri"/>
                          <a:cs typeface="Times New Roman"/>
                        </a:rPr>
                        <a:t>REASONS FOR EXPLORATION</a:t>
                      </a:r>
                      <a:endParaRPr lang="en-US" sz="100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00" b="1" dirty="0">
                          <a:latin typeface="Calibri"/>
                          <a:ea typeface="Calibri"/>
                          <a:cs typeface="Times New Roman"/>
                        </a:rPr>
                        <a:t>HOW LIVES CHANGED THROUGH TRADE</a:t>
                      </a:r>
                      <a:endParaRPr lang="en-US" sz="100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184392">
                <a:tc>
                  <a:txBody>
                    <a:bodyPr/>
                    <a:lstStyle/>
                    <a:p>
                      <a:pPr marL="0" marR="0" algn="ctr">
                        <a:lnSpc>
                          <a:spcPct val="115000"/>
                        </a:lnSpc>
                        <a:spcBef>
                          <a:spcPts val="0"/>
                        </a:spcBef>
                        <a:spcAft>
                          <a:spcPts val="0"/>
                        </a:spcAft>
                      </a:pPr>
                      <a:r>
                        <a:rPr lang="en-US" sz="1050" dirty="0" smtClean="0">
                          <a:latin typeface="Kristen ITC"/>
                          <a:ea typeface="Calibri"/>
                          <a:cs typeface="Times New Roman"/>
                        </a:rPr>
                        <a:t>SILK</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50" dirty="0">
                          <a:latin typeface="Kristen ITC"/>
                          <a:ea typeface="Calibri"/>
                          <a:cs typeface="Times New Roman"/>
                        </a:rPr>
                        <a:t>Spices, wool, Buddhism</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50" dirty="0">
                          <a:latin typeface="Kristen ITC"/>
                          <a:ea typeface="Calibri"/>
                          <a:cs typeface="Times New Roman"/>
                        </a:rPr>
                        <a:t>To learn about China, to make money, find new trade opportunities</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50" dirty="0">
                          <a:latin typeface="Kristen ITC"/>
                          <a:ea typeface="Calibri"/>
                          <a:cs typeface="Times New Roman"/>
                        </a:rPr>
                        <a:t>Knowledge of new cultures, fighting towns destroyed</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184392">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656459">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895029">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endParaRPr lang="en-US" sz="105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endParaRPr lang="en-US" sz="105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bl>
          </a:graphicData>
        </a:graphic>
      </p:graphicFrame>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bg>
      <p:bgPr>
        <a:gradFill>
          <a:gsLst>
            <a:gs pos="0">
              <a:srgbClr val="000082"/>
            </a:gs>
            <a:gs pos="30000">
              <a:srgbClr val="66008F"/>
            </a:gs>
            <a:gs pos="64999">
              <a:srgbClr val="BA0066"/>
            </a:gs>
            <a:gs pos="89999">
              <a:srgbClr val="FF0000"/>
            </a:gs>
            <a:gs pos="100000">
              <a:srgbClr val="FF8200"/>
            </a:gs>
          </a:gsLst>
          <a:lin ang="21000000" scaled="0"/>
        </a:gradFill>
        <a:effectLst/>
      </p:bgPr>
    </p:bg>
    <p:spTree>
      <p:nvGrpSpPr>
        <p:cNvPr id="1" name=""/>
        <p:cNvGrpSpPr/>
        <p:nvPr/>
      </p:nvGrpSpPr>
      <p:grpSpPr>
        <a:xfrm>
          <a:off x="0" y="0"/>
          <a:ext cx="0" cy="0"/>
          <a:chOff x="0" y="0"/>
          <a:chExt cx="0" cy="0"/>
        </a:xfrm>
      </p:grpSpPr>
      <p:sp>
        <p:nvSpPr>
          <p:cNvPr id="2" name="Rectangle 1"/>
          <p:cNvSpPr>
            <a:spLocks noChangeArrowheads="1"/>
          </p:cNvSpPr>
          <p:nvPr/>
        </p:nvSpPr>
        <p:spPr bwMode="auto">
          <a:xfrm>
            <a:off x="2318556" y="0"/>
            <a:ext cx="3777444"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bg1"/>
                </a:solidFill>
                <a:effectLst/>
                <a:latin typeface="Calibri" pitchFamily="34" charset="0"/>
                <a:ea typeface="Calibri" pitchFamily="34" charset="0"/>
                <a:cs typeface="Times New Roman" pitchFamily="18" charset="0"/>
              </a:rPr>
              <a:t>TRADE ACROSS TIME &amp; CULTURES</a:t>
            </a:r>
            <a:endParaRPr kumimoji="0" lang="en-US" sz="1800" b="0" i="0" u="none" strike="noStrike" cap="none" normalizeH="0" baseline="0" dirty="0" smtClean="0">
              <a:ln>
                <a:noFill/>
              </a:ln>
              <a:solidFill>
                <a:schemeClr val="bg1"/>
              </a:solidFill>
              <a:effectLst/>
              <a:latin typeface="Arial" pitchFamily="34" charset="0"/>
            </a:endParaRPr>
          </a:p>
        </p:txBody>
      </p:sp>
      <p:graphicFrame>
        <p:nvGraphicFramePr>
          <p:cNvPr id="3" name="Table 2"/>
          <p:cNvGraphicFramePr>
            <a:graphicFrameLocks noGrp="1"/>
          </p:cNvGraphicFramePr>
          <p:nvPr/>
        </p:nvGraphicFramePr>
        <p:xfrm>
          <a:off x="1828799" y="390970"/>
          <a:ext cx="5105402" cy="6314630"/>
        </p:xfrm>
        <a:graphic>
          <a:graphicData uri="http://schemas.openxmlformats.org/drawingml/2006/table">
            <a:tbl>
              <a:tblPr/>
              <a:tblGrid>
                <a:gridCol w="1143001"/>
                <a:gridCol w="1284567"/>
                <a:gridCol w="1293035"/>
                <a:gridCol w="1384799"/>
              </a:tblGrid>
              <a:tr h="394358">
                <a:tc>
                  <a:txBody>
                    <a:bodyPr/>
                    <a:lstStyle/>
                    <a:p>
                      <a:pPr marL="0" marR="0" algn="ctr">
                        <a:lnSpc>
                          <a:spcPct val="115000"/>
                        </a:lnSpc>
                        <a:spcBef>
                          <a:spcPts val="0"/>
                        </a:spcBef>
                        <a:spcAft>
                          <a:spcPts val="0"/>
                        </a:spcAft>
                      </a:pPr>
                      <a:r>
                        <a:rPr lang="en-US" sz="1000" b="1" dirty="0">
                          <a:latin typeface="Calibri"/>
                          <a:ea typeface="Calibri"/>
                          <a:cs typeface="Times New Roman"/>
                        </a:rPr>
                        <a:t>TYPE OF TRADE</a:t>
                      </a:r>
                      <a:endParaRPr lang="en-US" sz="100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00" b="1">
                          <a:latin typeface="Calibri"/>
                          <a:ea typeface="Calibri"/>
                          <a:cs typeface="Times New Roman"/>
                        </a:rPr>
                        <a:t>GOODS &amp; IDEAS EXCHANGED</a:t>
                      </a:r>
                      <a:endParaRPr lang="en-US" sz="100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00" b="1">
                          <a:latin typeface="Calibri"/>
                          <a:ea typeface="Calibri"/>
                          <a:cs typeface="Times New Roman"/>
                        </a:rPr>
                        <a:t>REASONS FOR EXPLORATION</a:t>
                      </a:r>
                      <a:endParaRPr lang="en-US" sz="100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00" b="1" dirty="0">
                          <a:latin typeface="Calibri"/>
                          <a:ea typeface="Calibri"/>
                          <a:cs typeface="Times New Roman"/>
                        </a:rPr>
                        <a:t>HOW LIVES CHANGED THROUGH TRADE</a:t>
                      </a:r>
                      <a:endParaRPr lang="en-US" sz="100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184392">
                <a:tc>
                  <a:txBody>
                    <a:bodyPr/>
                    <a:lstStyle/>
                    <a:p>
                      <a:pPr marL="0" marR="0" algn="ctr">
                        <a:lnSpc>
                          <a:spcPct val="115000"/>
                        </a:lnSpc>
                        <a:spcBef>
                          <a:spcPts val="0"/>
                        </a:spcBef>
                        <a:spcAft>
                          <a:spcPts val="0"/>
                        </a:spcAft>
                      </a:pPr>
                      <a:r>
                        <a:rPr lang="en-US" sz="1050" dirty="0">
                          <a:latin typeface="Kristen ITC"/>
                          <a:ea typeface="Calibri"/>
                          <a:cs typeface="Times New Roman"/>
                        </a:rPr>
                        <a:t>SILK</a:t>
                      </a:r>
                      <a:endParaRPr lang="en-US" sz="1050" dirty="0">
                        <a:latin typeface="Calibri"/>
                        <a:ea typeface="Calibri"/>
                        <a:cs typeface="Times New Roman"/>
                      </a:endParaRPr>
                    </a:p>
                    <a:p>
                      <a:pPr marL="0" marR="0" algn="ctr">
                        <a:lnSpc>
                          <a:spcPct val="115000"/>
                        </a:lnSpc>
                        <a:spcBef>
                          <a:spcPts val="0"/>
                        </a:spcBef>
                        <a:spcAft>
                          <a:spcPts val="0"/>
                        </a:spcAft>
                      </a:pPr>
                      <a:r>
                        <a:rPr lang="en-US" sz="1050" dirty="0">
                          <a:latin typeface="Kristen ITC"/>
                          <a:ea typeface="Calibri"/>
                          <a:cs typeface="Times New Roman"/>
                        </a:rPr>
                        <a:t>Marco Polo &amp; his father &amp; uncle</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50" dirty="0">
                          <a:latin typeface="Kristen ITC"/>
                          <a:ea typeface="Calibri"/>
                          <a:cs typeface="Times New Roman"/>
                        </a:rPr>
                        <a:t>Spices, wool, Buddhism</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50" dirty="0">
                          <a:latin typeface="Kristen ITC"/>
                          <a:ea typeface="Calibri"/>
                          <a:cs typeface="Times New Roman"/>
                        </a:rPr>
                        <a:t>To learn about China, to make money, find new trade opportunities</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50" dirty="0">
                          <a:latin typeface="Kristen ITC"/>
                          <a:ea typeface="Calibri"/>
                          <a:cs typeface="Times New Roman"/>
                        </a:rPr>
                        <a:t>Knowledge of new cultures, fighting towns destroyed</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184392">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656459">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895029">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endParaRPr lang="en-US" sz="105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bl>
          </a:graphicData>
        </a:graphic>
      </p:graphicFrame>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bg>
      <p:bgPr>
        <a:gradFill>
          <a:gsLst>
            <a:gs pos="0">
              <a:srgbClr val="000082"/>
            </a:gs>
            <a:gs pos="30000">
              <a:srgbClr val="66008F"/>
            </a:gs>
            <a:gs pos="64999">
              <a:srgbClr val="BA0066"/>
            </a:gs>
            <a:gs pos="89999">
              <a:srgbClr val="FF0000"/>
            </a:gs>
            <a:gs pos="100000">
              <a:srgbClr val="FF8200"/>
            </a:gs>
          </a:gsLst>
          <a:lin ang="21000000" scaled="0"/>
        </a:gradFill>
        <a:effectLst/>
      </p:bgPr>
    </p:bg>
    <p:spTree>
      <p:nvGrpSpPr>
        <p:cNvPr id="1" name=""/>
        <p:cNvGrpSpPr/>
        <p:nvPr/>
      </p:nvGrpSpPr>
      <p:grpSpPr>
        <a:xfrm>
          <a:off x="0" y="0"/>
          <a:ext cx="0" cy="0"/>
          <a:chOff x="0" y="0"/>
          <a:chExt cx="0" cy="0"/>
        </a:xfrm>
      </p:grpSpPr>
      <p:sp>
        <p:nvSpPr>
          <p:cNvPr id="2" name="Rectangle 1"/>
          <p:cNvSpPr>
            <a:spLocks noChangeArrowheads="1"/>
          </p:cNvSpPr>
          <p:nvPr/>
        </p:nvSpPr>
        <p:spPr bwMode="auto">
          <a:xfrm>
            <a:off x="2318556" y="0"/>
            <a:ext cx="3777444"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bg1"/>
                </a:solidFill>
                <a:effectLst/>
                <a:latin typeface="Calibri" pitchFamily="34" charset="0"/>
                <a:ea typeface="Calibri" pitchFamily="34" charset="0"/>
                <a:cs typeface="Times New Roman" pitchFamily="18" charset="0"/>
              </a:rPr>
              <a:t>TRADE ACROSS TIME &amp; CULTURES</a:t>
            </a:r>
            <a:endParaRPr kumimoji="0" lang="en-US" sz="1800" b="0" i="0" u="none" strike="noStrike" cap="none" normalizeH="0" baseline="0" dirty="0" smtClean="0">
              <a:ln>
                <a:noFill/>
              </a:ln>
              <a:solidFill>
                <a:schemeClr val="bg1"/>
              </a:solidFill>
              <a:effectLst/>
              <a:latin typeface="Arial" pitchFamily="34" charset="0"/>
            </a:endParaRPr>
          </a:p>
        </p:txBody>
      </p:sp>
      <p:graphicFrame>
        <p:nvGraphicFramePr>
          <p:cNvPr id="3" name="Table 2"/>
          <p:cNvGraphicFramePr>
            <a:graphicFrameLocks noGrp="1"/>
          </p:cNvGraphicFramePr>
          <p:nvPr/>
        </p:nvGraphicFramePr>
        <p:xfrm>
          <a:off x="1828799" y="390970"/>
          <a:ext cx="5105402" cy="6314630"/>
        </p:xfrm>
        <a:graphic>
          <a:graphicData uri="http://schemas.openxmlformats.org/drawingml/2006/table">
            <a:tbl>
              <a:tblPr/>
              <a:tblGrid>
                <a:gridCol w="1143001"/>
                <a:gridCol w="1284567"/>
                <a:gridCol w="1293035"/>
                <a:gridCol w="1384799"/>
              </a:tblGrid>
              <a:tr h="394358">
                <a:tc>
                  <a:txBody>
                    <a:bodyPr/>
                    <a:lstStyle/>
                    <a:p>
                      <a:pPr marL="0" marR="0" algn="ctr">
                        <a:lnSpc>
                          <a:spcPct val="115000"/>
                        </a:lnSpc>
                        <a:spcBef>
                          <a:spcPts val="0"/>
                        </a:spcBef>
                        <a:spcAft>
                          <a:spcPts val="0"/>
                        </a:spcAft>
                      </a:pPr>
                      <a:r>
                        <a:rPr lang="en-US" sz="1000" b="1" dirty="0">
                          <a:latin typeface="Calibri"/>
                          <a:ea typeface="Calibri"/>
                          <a:cs typeface="Times New Roman"/>
                        </a:rPr>
                        <a:t>TYPE OF TRADE</a:t>
                      </a:r>
                      <a:endParaRPr lang="en-US" sz="100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00" b="1">
                          <a:latin typeface="Calibri"/>
                          <a:ea typeface="Calibri"/>
                          <a:cs typeface="Times New Roman"/>
                        </a:rPr>
                        <a:t>GOODS &amp; IDEAS EXCHANGED</a:t>
                      </a:r>
                      <a:endParaRPr lang="en-US" sz="100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00" b="1">
                          <a:latin typeface="Calibri"/>
                          <a:ea typeface="Calibri"/>
                          <a:cs typeface="Times New Roman"/>
                        </a:rPr>
                        <a:t>REASONS FOR EXPLORATION</a:t>
                      </a:r>
                      <a:endParaRPr lang="en-US" sz="100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00" b="1" dirty="0">
                          <a:latin typeface="Calibri"/>
                          <a:ea typeface="Calibri"/>
                          <a:cs typeface="Times New Roman"/>
                        </a:rPr>
                        <a:t>HOW LIVES CHANGED THROUGH TRADE</a:t>
                      </a:r>
                      <a:endParaRPr lang="en-US" sz="100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184392">
                <a:tc>
                  <a:txBody>
                    <a:bodyPr/>
                    <a:lstStyle/>
                    <a:p>
                      <a:pPr marL="0" marR="0" algn="ctr">
                        <a:lnSpc>
                          <a:spcPct val="115000"/>
                        </a:lnSpc>
                        <a:spcBef>
                          <a:spcPts val="0"/>
                        </a:spcBef>
                        <a:spcAft>
                          <a:spcPts val="0"/>
                        </a:spcAft>
                      </a:pPr>
                      <a:r>
                        <a:rPr lang="en-US" sz="1050" dirty="0">
                          <a:latin typeface="Kristen ITC"/>
                          <a:ea typeface="Calibri"/>
                          <a:cs typeface="Times New Roman"/>
                        </a:rPr>
                        <a:t>SILK</a:t>
                      </a:r>
                      <a:endParaRPr lang="en-US" sz="1050" dirty="0">
                        <a:latin typeface="Calibri"/>
                        <a:ea typeface="Calibri"/>
                        <a:cs typeface="Times New Roman"/>
                      </a:endParaRPr>
                    </a:p>
                    <a:p>
                      <a:pPr marL="0" marR="0" algn="ctr">
                        <a:lnSpc>
                          <a:spcPct val="115000"/>
                        </a:lnSpc>
                        <a:spcBef>
                          <a:spcPts val="0"/>
                        </a:spcBef>
                        <a:spcAft>
                          <a:spcPts val="0"/>
                        </a:spcAft>
                      </a:pPr>
                      <a:r>
                        <a:rPr lang="en-US" sz="1050" dirty="0">
                          <a:latin typeface="Kristen ITC"/>
                          <a:ea typeface="Calibri"/>
                          <a:cs typeface="Times New Roman"/>
                        </a:rPr>
                        <a:t>Marco Polo &amp; his father &amp; uncle</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50" dirty="0">
                          <a:latin typeface="Kristen ITC"/>
                          <a:ea typeface="Calibri"/>
                          <a:cs typeface="Times New Roman"/>
                        </a:rPr>
                        <a:t>Spices, wool, Buddhism</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50" dirty="0">
                          <a:latin typeface="Kristen ITC"/>
                          <a:ea typeface="Calibri"/>
                          <a:cs typeface="Times New Roman"/>
                        </a:rPr>
                        <a:t>To learn about China, to make money, find new trade opportunities</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50" dirty="0">
                          <a:latin typeface="Kristen ITC"/>
                          <a:ea typeface="Calibri"/>
                          <a:cs typeface="Times New Roman"/>
                        </a:rPr>
                        <a:t>Knowledge of new cultures, fighting towns destroyed</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184392">
                <a:tc>
                  <a:txBody>
                    <a:bodyPr/>
                    <a:lstStyle/>
                    <a:p>
                      <a:pPr marL="0" marR="0" algn="ctr">
                        <a:lnSpc>
                          <a:spcPct val="115000"/>
                        </a:lnSpc>
                        <a:spcBef>
                          <a:spcPts val="0"/>
                        </a:spcBef>
                        <a:spcAft>
                          <a:spcPts val="0"/>
                        </a:spcAft>
                      </a:pPr>
                      <a:r>
                        <a:rPr lang="en-US" sz="1050" dirty="0" smtClean="0">
                          <a:latin typeface="Kristen ITC"/>
                          <a:ea typeface="Calibri"/>
                          <a:cs typeface="Times New Roman"/>
                        </a:rPr>
                        <a:t>SPICES</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656459">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895029">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endParaRPr lang="en-US" sz="105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bl>
          </a:graphicData>
        </a:graphic>
      </p:graphicFrame>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bg>
      <p:bgPr>
        <a:gradFill>
          <a:gsLst>
            <a:gs pos="0">
              <a:srgbClr val="000082"/>
            </a:gs>
            <a:gs pos="30000">
              <a:srgbClr val="66008F"/>
            </a:gs>
            <a:gs pos="64999">
              <a:srgbClr val="BA0066"/>
            </a:gs>
            <a:gs pos="89999">
              <a:srgbClr val="FF0000"/>
            </a:gs>
            <a:gs pos="100000">
              <a:srgbClr val="FF8200"/>
            </a:gs>
          </a:gsLst>
          <a:lin ang="21000000" scaled="0"/>
        </a:gradFill>
        <a:effectLst/>
      </p:bgPr>
    </p:bg>
    <p:spTree>
      <p:nvGrpSpPr>
        <p:cNvPr id="1" name=""/>
        <p:cNvGrpSpPr/>
        <p:nvPr/>
      </p:nvGrpSpPr>
      <p:grpSpPr>
        <a:xfrm>
          <a:off x="0" y="0"/>
          <a:ext cx="0" cy="0"/>
          <a:chOff x="0" y="0"/>
          <a:chExt cx="0" cy="0"/>
        </a:xfrm>
      </p:grpSpPr>
      <p:sp>
        <p:nvSpPr>
          <p:cNvPr id="2" name="Rectangle 1"/>
          <p:cNvSpPr>
            <a:spLocks noChangeArrowheads="1"/>
          </p:cNvSpPr>
          <p:nvPr/>
        </p:nvSpPr>
        <p:spPr bwMode="auto">
          <a:xfrm>
            <a:off x="2318556" y="0"/>
            <a:ext cx="3777444"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bg1"/>
                </a:solidFill>
                <a:effectLst/>
                <a:latin typeface="Calibri" pitchFamily="34" charset="0"/>
                <a:ea typeface="Calibri" pitchFamily="34" charset="0"/>
                <a:cs typeface="Times New Roman" pitchFamily="18" charset="0"/>
              </a:rPr>
              <a:t>TRADE ACROSS TIME &amp; CULTURES</a:t>
            </a:r>
            <a:endParaRPr kumimoji="0" lang="en-US" sz="1800" b="0" i="0" u="none" strike="noStrike" cap="none" normalizeH="0" baseline="0" dirty="0" smtClean="0">
              <a:ln>
                <a:noFill/>
              </a:ln>
              <a:solidFill>
                <a:schemeClr val="bg1"/>
              </a:solidFill>
              <a:effectLst/>
              <a:latin typeface="Arial" pitchFamily="34" charset="0"/>
            </a:endParaRPr>
          </a:p>
        </p:txBody>
      </p:sp>
      <p:graphicFrame>
        <p:nvGraphicFramePr>
          <p:cNvPr id="3" name="Table 2"/>
          <p:cNvGraphicFramePr>
            <a:graphicFrameLocks noGrp="1"/>
          </p:cNvGraphicFramePr>
          <p:nvPr/>
        </p:nvGraphicFramePr>
        <p:xfrm>
          <a:off x="1828799" y="390970"/>
          <a:ext cx="5105402" cy="6314630"/>
        </p:xfrm>
        <a:graphic>
          <a:graphicData uri="http://schemas.openxmlformats.org/drawingml/2006/table">
            <a:tbl>
              <a:tblPr/>
              <a:tblGrid>
                <a:gridCol w="1143001"/>
                <a:gridCol w="1284567"/>
                <a:gridCol w="1293035"/>
                <a:gridCol w="1384799"/>
              </a:tblGrid>
              <a:tr h="394358">
                <a:tc>
                  <a:txBody>
                    <a:bodyPr/>
                    <a:lstStyle/>
                    <a:p>
                      <a:pPr marL="0" marR="0" algn="ctr">
                        <a:lnSpc>
                          <a:spcPct val="115000"/>
                        </a:lnSpc>
                        <a:spcBef>
                          <a:spcPts val="0"/>
                        </a:spcBef>
                        <a:spcAft>
                          <a:spcPts val="0"/>
                        </a:spcAft>
                      </a:pPr>
                      <a:r>
                        <a:rPr lang="en-US" sz="1000" b="1" dirty="0">
                          <a:latin typeface="Calibri"/>
                          <a:ea typeface="Calibri"/>
                          <a:cs typeface="Times New Roman"/>
                        </a:rPr>
                        <a:t>TYPE OF TRADE</a:t>
                      </a:r>
                      <a:endParaRPr lang="en-US" sz="100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00" b="1">
                          <a:latin typeface="Calibri"/>
                          <a:ea typeface="Calibri"/>
                          <a:cs typeface="Times New Roman"/>
                        </a:rPr>
                        <a:t>GOODS &amp; IDEAS EXCHANGED</a:t>
                      </a:r>
                      <a:endParaRPr lang="en-US" sz="100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00" b="1">
                          <a:latin typeface="Calibri"/>
                          <a:ea typeface="Calibri"/>
                          <a:cs typeface="Times New Roman"/>
                        </a:rPr>
                        <a:t>REASONS FOR EXPLORATION</a:t>
                      </a:r>
                      <a:endParaRPr lang="en-US" sz="100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00" b="1" dirty="0">
                          <a:latin typeface="Calibri"/>
                          <a:ea typeface="Calibri"/>
                          <a:cs typeface="Times New Roman"/>
                        </a:rPr>
                        <a:t>HOW LIVES CHANGED THROUGH TRADE</a:t>
                      </a:r>
                      <a:endParaRPr lang="en-US" sz="100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184392">
                <a:tc>
                  <a:txBody>
                    <a:bodyPr/>
                    <a:lstStyle/>
                    <a:p>
                      <a:pPr marL="0" marR="0" algn="ctr">
                        <a:lnSpc>
                          <a:spcPct val="115000"/>
                        </a:lnSpc>
                        <a:spcBef>
                          <a:spcPts val="0"/>
                        </a:spcBef>
                        <a:spcAft>
                          <a:spcPts val="0"/>
                        </a:spcAft>
                      </a:pPr>
                      <a:r>
                        <a:rPr lang="en-US" sz="1050" dirty="0">
                          <a:latin typeface="Kristen ITC"/>
                          <a:ea typeface="Calibri"/>
                          <a:cs typeface="Times New Roman"/>
                        </a:rPr>
                        <a:t>SILK</a:t>
                      </a:r>
                      <a:endParaRPr lang="en-US" sz="1050" dirty="0">
                        <a:latin typeface="Calibri"/>
                        <a:ea typeface="Calibri"/>
                        <a:cs typeface="Times New Roman"/>
                      </a:endParaRPr>
                    </a:p>
                    <a:p>
                      <a:pPr marL="0" marR="0" algn="ctr">
                        <a:lnSpc>
                          <a:spcPct val="115000"/>
                        </a:lnSpc>
                        <a:spcBef>
                          <a:spcPts val="0"/>
                        </a:spcBef>
                        <a:spcAft>
                          <a:spcPts val="0"/>
                        </a:spcAft>
                      </a:pPr>
                      <a:r>
                        <a:rPr lang="en-US" sz="1050" dirty="0">
                          <a:latin typeface="Kristen ITC"/>
                          <a:ea typeface="Calibri"/>
                          <a:cs typeface="Times New Roman"/>
                        </a:rPr>
                        <a:t>Marco Polo &amp; his father &amp; uncle</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50" dirty="0">
                          <a:latin typeface="Kristen ITC"/>
                          <a:ea typeface="Calibri"/>
                          <a:cs typeface="Times New Roman"/>
                        </a:rPr>
                        <a:t>Spices, wool, Buddhism</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50" dirty="0">
                          <a:latin typeface="Kristen ITC"/>
                          <a:ea typeface="Calibri"/>
                          <a:cs typeface="Times New Roman"/>
                        </a:rPr>
                        <a:t>To learn about China, to make money, find new trade opportunities</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50" dirty="0">
                          <a:latin typeface="Kristen ITC"/>
                          <a:ea typeface="Calibri"/>
                          <a:cs typeface="Times New Roman"/>
                        </a:rPr>
                        <a:t>Knowledge of new cultures, fighting towns destroyed</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184392">
                <a:tc>
                  <a:txBody>
                    <a:bodyPr/>
                    <a:lstStyle/>
                    <a:p>
                      <a:pPr marL="0" marR="0" algn="ctr">
                        <a:lnSpc>
                          <a:spcPct val="115000"/>
                        </a:lnSpc>
                        <a:spcBef>
                          <a:spcPts val="0"/>
                        </a:spcBef>
                        <a:spcAft>
                          <a:spcPts val="0"/>
                        </a:spcAft>
                      </a:pPr>
                      <a:r>
                        <a:rPr lang="en-US" sz="1050" dirty="0" smtClean="0">
                          <a:latin typeface="Kristen ITC"/>
                          <a:ea typeface="Calibri"/>
                          <a:cs typeface="Times New Roman"/>
                        </a:rPr>
                        <a:t>SPICES</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50" dirty="0">
                          <a:latin typeface="Kristen ITC"/>
                          <a:ea typeface="Calibri"/>
                          <a:cs typeface="Times New Roman"/>
                        </a:rPr>
                        <a:t>Knowledge of religion, pottery, number system, astrolabe</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656459">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895029">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bl>
          </a:graphicData>
        </a:graphic>
      </p:graphicFrame>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bg>
      <p:bgPr>
        <a:gradFill>
          <a:gsLst>
            <a:gs pos="0">
              <a:srgbClr val="000082"/>
            </a:gs>
            <a:gs pos="30000">
              <a:srgbClr val="66008F"/>
            </a:gs>
            <a:gs pos="64999">
              <a:srgbClr val="BA0066"/>
            </a:gs>
            <a:gs pos="89999">
              <a:srgbClr val="FF0000"/>
            </a:gs>
            <a:gs pos="100000">
              <a:srgbClr val="FF8200"/>
            </a:gs>
          </a:gsLst>
          <a:lin ang="21000000" scaled="0"/>
        </a:gradFill>
        <a:effectLst/>
      </p:bgPr>
    </p:bg>
    <p:spTree>
      <p:nvGrpSpPr>
        <p:cNvPr id="1" name=""/>
        <p:cNvGrpSpPr/>
        <p:nvPr/>
      </p:nvGrpSpPr>
      <p:grpSpPr>
        <a:xfrm>
          <a:off x="0" y="0"/>
          <a:ext cx="0" cy="0"/>
          <a:chOff x="0" y="0"/>
          <a:chExt cx="0" cy="0"/>
        </a:xfrm>
      </p:grpSpPr>
      <p:sp>
        <p:nvSpPr>
          <p:cNvPr id="2" name="Rectangle 1"/>
          <p:cNvSpPr>
            <a:spLocks noChangeArrowheads="1"/>
          </p:cNvSpPr>
          <p:nvPr/>
        </p:nvSpPr>
        <p:spPr bwMode="auto">
          <a:xfrm>
            <a:off x="2318556" y="0"/>
            <a:ext cx="3777444"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bg1"/>
                </a:solidFill>
                <a:effectLst/>
                <a:latin typeface="Calibri" pitchFamily="34" charset="0"/>
                <a:ea typeface="Calibri" pitchFamily="34" charset="0"/>
                <a:cs typeface="Times New Roman" pitchFamily="18" charset="0"/>
              </a:rPr>
              <a:t>TRADE ACROSS TIME &amp; CULTURES</a:t>
            </a:r>
            <a:endParaRPr kumimoji="0" lang="en-US" sz="1800" b="0" i="0" u="none" strike="noStrike" cap="none" normalizeH="0" baseline="0" dirty="0" smtClean="0">
              <a:ln>
                <a:noFill/>
              </a:ln>
              <a:solidFill>
                <a:schemeClr val="bg1"/>
              </a:solidFill>
              <a:effectLst/>
              <a:latin typeface="Arial" pitchFamily="34" charset="0"/>
            </a:endParaRPr>
          </a:p>
        </p:txBody>
      </p:sp>
      <p:graphicFrame>
        <p:nvGraphicFramePr>
          <p:cNvPr id="3" name="Table 2"/>
          <p:cNvGraphicFramePr>
            <a:graphicFrameLocks noGrp="1"/>
          </p:cNvGraphicFramePr>
          <p:nvPr/>
        </p:nvGraphicFramePr>
        <p:xfrm>
          <a:off x="1828799" y="390970"/>
          <a:ext cx="5105402" cy="6314630"/>
        </p:xfrm>
        <a:graphic>
          <a:graphicData uri="http://schemas.openxmlformats.org/drawingml/2006/table">
            <a:tbl>
              <a:tblPr/>
              <a:tblGrid>
                <a:gridCol w="1143001"/>
                <a:gridCol w="1284567"/>
                <a:gridCol w="1293035"/>
                <a:gridCol w="1384799"/>
              </a:tblGrid>
              <a:tr h="394358">
                <a:tc>
                  <a:txBody>
                    <a:bodyPr/>
                    <a:lstStyle/>
                    <a:p>
                      <a:pPr marL="0" marR="0" algn="ctr">
                        <a:lnSpc>
                          <a:spcPct val="115000"/>
                        </a:lnSpc>
                        <a:spcBef>
                          <a:spcPts val="0"/>
                        </a:spcBef>
                        <a:spcAft>
                          <a:spcPts val="0"/>
                        </a:spcAft>
                      </a:pPr>
                      <a:r>
                        <a:rPr lang="en-US" sz="1000" b="1" dirty="0">
                          <a:latin typeface="Calibri"/>
                          <a:ea typeface="Calibri"/>
                          <a:cs typeface="Times New Roman"/>
                        </a:rPr>
                        <a:t>TYPE OF TRADE</a:t>
                      </a:r>
                      <a:endParaRPr lang="en-US" sz="100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00" b="1">
                          <a:latin typeface="Calibri"/>
                          <a:ea typeface="Calibri"/>
                          <a:cs typeface="Times New Roman"/>
                        </a:rPr>
                        <a:t>GOODS &amp; IDEAS EXCHANGED</a:t>
                      </a:r>
                      <a:endParaRPr lang="en-US" sz="100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00" b="1">
                          <a:latin typeface="Calibri"/>
                          <a:ea typeface="Calibri"/>
                          <a:cs typeface="Times New Roman"/>
                        </a:rPr>
                        <a:t>REASONS FOR EXPLORATION</a:t>
                      </a:r>
                      <a:endParaRPr lang="en-US" sz="100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00" b="1" dirty="0">
                          <a:latin typeface="Calibri"/>
                          <a:ea typeface="Calibri"/>
                          <a:cs typeface="Times New Roman"/>
                        </a:rPr>
                        <a:t>HOW LIVES CHANGED THROUGH TRADE</a:t>
                      </a:r>
                      <a:endParaRPr lang="en-US" sz="100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184392">
                <a:tc>
                  <a:txBody>
                    <a:bodyPr/>
                    <a:lstStyle/>
                    <a:p>
                      <a:pPr marL="0" marR="0" algn="ctr">
                        <a:lnSpc>
                          <a:spcPct val="115000"/>
                        </a:lnSpc>
                        <a:spcBef>
                          <a:spcPts val="0"/>
                        </a:spcBef>
                        <a:spcAft>
                          <a:spcPts val="0"/>
                        </a:spcAft>
                      </a:pPr>
                      <a:r>
                        <a:rPr lang="en-US" sz="1050" dirty="0">
                          <a:latin typeface="Kristen ITC"/>
                          <a:ea typeface="Calibri"/>
                          <a:cs typeface="Times New Roman"/>
                        </a:rPr>
                        <a:t>SILK</a:t>
                      </a:r>
                      <a:endParaRPr lang="en-US" sz="1050" dirty="0">
                        <a:latin typeface="Calibri"/>
                        <a:ea typeface="Calibri"/>
                        <a:cs typeface="Times New Roman"/>
                      </a:endParaRPr>
                    </a:p>
                    <a:p>
                      <a:pPr marL="0" marR="0" algn="ctr">
                        <a:lnSpc>
                          <a:spcPct val="115000"/>
                        </a:lnSpc>
                        <a:spcBef>
                          <a:spcPts val="0"/>
                        </a:spcBef>
                        <a:spcAft>
                          <a:spcPts val="0"/>
                        </a:spcAft>
                      </a:pPr>
                      <a:r>
                        <a:rPr lang="en-US" sz="1050" dirty="0">
                          <a:latin typeface="Kristen ITC"/>
                          <a:ea typeface="Calibri"/>
                          <a:cs typeface="Times New Roman"/>
                        </a:rPr>
                        <a:t>Marco Polo &amp; his father &amp; uncle</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50" dirty="0">
                          <a:latin typeface="Kristen ITC"/>
                          <a:ea typeface="Calibri"/>
                          <a:cs typeface="Times New Roman"/>
                        </a:rPr>
                        <a:t>Spices, wool, Buddhism</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50" dirty="0">
                          <a:latin typeface="Kristen ITC"/>
                          <a:ea typeface="Calibri"/>
                          <a:cs typeface="Times New Roman"/>
                        </a:rPr>
                        <a:t>To learn about China, to make money, find new trade opportunities</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50" dirty="0">
                          <a:latin typeface="Kristen ITC"/>
                          <a:ea typeface="Calibri"/>
                          <a:cs typeface="Times New Roman"/>
                        </a:rPr>
                        <a:t>Knowledge of new cultures, fighting towns destroyed</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184392">
                <a:tc>
                  <a:txBody>
                    <a:bodyPr/>
                    <a:lstStyle/>
                    <a:p>
                      <a:pPr marL="0" marR="0" algn="ctr">
                        <a:lnSpc>
                          <a:spcPct val="115000"/>
                        </a:lnSpc>
                        <a:spcBef>
                          <a:spcPts val="0"/>
                        </a:spcBef>
                        <a:spcAft>
                          <a:spcPts val="0"/>
                        </a:spcAft>
                      </a:pPr>
                      <a:r>
                        <a:rPr lang="en-US" sz="1050" dirty="0" smtClean="0">
                          <a:latin typeface="Kristen ITC"/>
                          <a:ea typeface="Calibri"/>
                          <a:cs typeface="Times New Roman"/>
                        </a:rPr>
                        <a:t>SPICES</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50" dirty="0">
                          <a:latin typeface="Kristen ITC"/>
                          <a:ea typeface="Calibri"/>
                          <a:cs typeface="Times New Roman"/>
                        </a:rPr>
                        <a:t>Knowledge of religion, pottery, number system, astrolabe</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50" dirty="0">
                          <a:latin typeface="Kristen ITC"/>
                          <a:ea typeface="Calibri"/>
                          <a:cs typeface="Times New Roman"/>
                        </a:rPr>
                        <a:t>Find a trade route, find wealth</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656459">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895029">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bl>
          </a:graphicData>
        </a:graphic>
      </p:graphicFrame>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bg>
      <p:bgPr>
        <a:gradFill>
          <a:gsLst>
            <a:gs pos="0">
              <a:srgbClr val="000082"/>
            </a:gs>
            <a:gs pos="30000">
              <a:srgbClr val="66008F"/>
            </a:gs>
            <a:gs pos="64999">
              <a:srgbClr val="BA0066"/>
            </a:gs>
            <a:gs pos="89999">
              <a:srgbClr val="FF0000"/>
            </a:gs>
            <a:gs pos="100000">
              <a:srgbClr val="FF8200"/>
            </a:gs>
          </a:gsLst>
          <a:lin ang="21000000" scaled="0"/>
        </a:gradFill>
        <a:effectLst/>
      </p:bgPr>
    </p:bg>
    <p:spTree>
      <p:nvGrpSpPr>
        <p:cNvPr id="1" name=""/>
        <p:cNvGrpSpPr/>
        <p:nvPr/>
      </p:nvGrpSpPr>
      <p:grpSpPr>
        <a:xfrm>
          <a:off x="0" y="0"/>
          <a:ext cx="0" cy="0"/>
          <a:chOff x="0" y="0"/>
          <a:chExt cx="0" cy="0"/>
        </a:xfrm>
      </p:grpSpPr>
      <p:sp>
        <p:nvSpPr>
          <p:cNvPr id="2" name="Rectangle 1"/>
          <p:cNvSpPr>
            <a:spLocks noChangeArrowheads="1"/>
          </p:cNvSpPr>
          <p:nvPr/>
        </p:nvSpPr>
        <p:spPr bwMode="auto">
          <a:xfrm>
            <a:off x="2318556" y="0"/>
            <a:ext cx="3777444"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bg1"/>
                </a:solidFill>
                <a:effectLst/>
                <a:latin typeface="Calibri" pitchFamily="34" charset="0"/>
                <a:ea typeface="Calibri" pitchFamily="34" charset="0"/>
                <a:cs typeface="Times New Roman" pitchFamily="18" charset="0"/>
              </a:rPr>
              <a:t>TRADE ACROSS TIME &amp; CULTURES</a:t>
            </a:r>
            <a:endParaRPr kumimoji="0" lang="en-US" sz="1800" b="0" i="0" u="none" strike="noStrike" cap="none" normalizeH="0" baseline="0" dirty="0" smtClean="0">
              <a:ln>
                <a:noFill/>
              </a:ln>
              <a:solidFill>
                <a:schemeClr val="bg1"/>
              </a:solidFill>
              <a:effectLst/>
              <a:latin typeface="Arial" pitchFamily="34" charset="0"/>
            </a:endParaRPr>
          </a:p>
        </p:txBody>
      </p:sp>
      <p:graphicFrame>
        <p:nvGraphicFramePr>
          <p:cNvPr id="3" name="Table 2"/>
          <p:cNvGraphicFramePr>
            <a:graphicFrameLocks noGrp="1"/>
          </p:cNvGraphicFramePr>
          <p:nvPr/>
        </p:nvGraphicFramePr>
        <p:xfrm>
          <a:off x="1828799" y="390970"/>
          <a:ext cx="5105402" cy="6314630"/>
        </p:xfrm>
        <a:graphic>
          <a:graphicData uri="http://schemas.openxmlformats.org/drawingml/2006/table">
            <a:tbl>
              <a:tblPr/>
              <a:tblGrid>
                <a:gridCol w="1143001"/>
                <a:gridCol w="1284567"/>
                <a:gridCol w="1293035"/>
                <a:gridCol w="1384799"/>
              </a:tblGrid>
              <a:tr h="394358">
                <a:tc>
                  <a:txBody>
                    <a:bodyPr/>
                    <a:lstStyle/>
                    <a:p>
                      <a:pPr marL="0" marR="0" algn="ctr">
                        <a:lnSpc>
                          <a:spcPct val="115000"/>
                        </a:lnSpc>
                        <a:spcBef>
                          <a:spcPts val="0"/>
                        </a:spcBef>
                        <a:spcAft>
                          <a:spcPts val="0"/>
                        </a:spcAft>
                      </a:pPr>
                      <a:r>
                        <a:rPr lang="en-US" sz="1000" b="1" dirty="0">
                          <a:latin typeface="Calibri"/>
                          <a:ea typeface="Calibri"/>
                          <a:cs typeface="Times New Roman"/>
                        </a:rPr>
                        <a:t>TYPE OF TRADE</a:t>
                      </a:r>
                      <a:endParaRPr lang="en-US" sz="100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00" b="1">
                          <a:latin typeface="Calibri"/>
                          <a:ea typeface="Calibri"/>
                          <a:cs typeface="Times New Roman"/>
                        </a:rPr>
                        <a:t>GOODS &amp; IDEAS EXCHANGED</a:t>
                      </a:r>
                      <a:endParaRPr lang="en-US" sz="100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00" b="1">
                          <a:latin typeface="Calibri"/>
                          <a:ea typeface="Calibri"/>
                          <a:cs typeface="Times New Roman"/>
                        </a:rPr>
                        <a:t>REASONS FOR EXPLORATION</a:t>
                      </a:r>
                      <a:endParaRPr lang="en-US" sz="100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00" b="1" dirty="0">
                          <a:latin typeface="Calibri"/>
                          <a:ea typeface="Calibri"/>
                          <a:cs typeface="Times New Roman"/>
                        </a:rPr>
                        <a:t>HOW LIVES CHANGED THROUGH TRADE</a:t>
                      </a:r>
                      <a:endParaRPr lang="en-US" sz="100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184392">
                <a:tc>
                  <a:txBody>
                    <a:bodyPr/>
                    <a:lstStyle/>
                    <a:p>
                      <a:pPr marL="0" marR="0" algn="ctr">
                        <a:lnSpc>
                          <a:spcPct val="115000"/>
                        </a:lnSpc>
                        <a:spcBef>
                          <a:spcPts val="0"/>
                        </a:spcBef>
                        <a:spcAft>
                          <a:spcPts val="0"/>
                        </a:spcAft>
                      </a:pPr>
                      <a:r>
                        <a:rPr lang="en-US" sz="1050" dirty="0">
                          <a:latin typeface="Kristen ITC"/>
                          <a:ea typeface="Calibri"/>
                          <a:cs typeface="Times New Roman"/>
                        </a:rPr>
                        <a:t>SILK</a:t>
                      </a:r>
                      <a:endParaRPr lang="en-US" sz="1050" dirty="0">
                        <a:latin typeface="Calibri"/>
                        <a:ea typeface="Calibri"/>
                        <a:cs typeface="Times New Roman"/>
                      </a:endParaRPr>
                    </a:p>
                    <a:p>
                      <a:pPr marL="0" marR="0" algn="ctr">
                        <a:lnSpc>
                          <a:spcPct val="115000"/>
                        </a:lnSpc>
                        <a:spcBef>
                          <a:spcPts val="0"/>
                        </a:spcBef>
                        <a:spcAft>
                          <a:spcPts val="0"/>
                        </a:spcAft>
                      </a:pPr>
                      <a:r>
                        <a:rPr lang="en-US" sz="1050" dirty="0">
                          <a:latin typeface="Kristen ITC"/>
                          <a:ea typeface="Calibri"/>
                          <a:cs typeface="Times New Roman"/>
                        </a:rPr>
                        <a:t>Marco Polo &amp; his father &amp; uncle</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50" dirty="0">
                          <a:latin typeface="Kristen ITC"/>
                          <a:ea typeface="Calibri"/>
                          <a:cs typeface="Times New Roman"/>
                        </a:rPr>
                        <a:t>Spices, wool, Buddhism</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50" dirty="0">
                          <a:latin typeface="Kristen ITC"/>
                          <a:ea typeface="Calibri"/>
                          <a:cs typeface="Times New Roman"/>
                        </a:rPr>
                        <a:t>To learn about China, to make money, find new trade opportunities</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50" dirty="0">
                          <a:latin typeface="Kristen ITC"/>
                          <a:ea typeface="Calibri"/>
                          <a:cs typeface="Times New Roman"/>
                        </a:rPr>
                        <a:t>Knowledge of new cultures, fighting towns destroyed</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184392">
                <a:tc>
                  <a:txBody>
                    <a:bodyPr/>
                    <a:lstStyle/>
                    <a:p>
                      <a:pPr marL="0" marR="0" algn="ctr">
                        <a:lnSpc>
                          <a:spcPct val="115000"/>
                        </a:lnSpc>
                        <a:spcBef>
                          <a:spcPts val="0"/>
                        </a:spcBef>
                        <a:spcAft>
                          <a:spcPts val="0"/>
                        </a:spcAft>
                      </a:pPr>
                      <a:r>
                        <a:rPr lang="en-US" sz="1050" dirty="0" smtClean="0">
                          <a:latin typeface="Kristen ITC"/>
                          <a:ea typeface="Calibri"/>
                          <a:cs typeface="Times New Roman"/>
                        </a:rPr>
                        <a:t>SPICES</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50" dirty="0">
                          <a:latin typeface="Kristen ITC"/>
                          <a:ea typeface="Calibri"/>
                          <a:cs typeface="Times New Roman"/>
                        </a:rPr>
                        <a:t>Knowledge of religion, pottery, number system, astrolabe</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50" dirty="0">
                          <a:latin typeface="Kristen ITC"/>
                          <a:ea typeface="Calibri"/>
                          <a:cs typeface="Times New Roman"/>
                        </a:rPr>
                        <a:t>Find a trade route, find wealth</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50" dirty="0">
                          <a:latin typeface="Kristen ITC"/>
                          <a:ea typeface="Calibri"/>
                          <a:cs typeface="Times New Roman"/>
                        </a:rPr>
                        <a:t>Change in culture, new countries in charge of the trading</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656459">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895029">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endParaRPr lang="en-US" sz="105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bl>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D6B19C"/>
            </a:gs>
            <a:gs pos="30000">
              <a:srgbClr val="D49E6C"/>
            </a:gs>
            <a:gs pos="70000">
              <a:srgbClr val="A65528"/>
            </a:gs>
            <a:gs pos="100000">
              <a:srgbClr val="663012"/>
            </a:gs>
          </a:gsLst>
          <a:path path="circle">
            <a:fillToRect r="100000" b="100000"/>
          </a:path>
          <a:tileRect l="-100000" t="-10000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b="1" dirty="0" smtClean="0">
                <a:effectLst>
                  <a:outerShdw blurRad="38100" dist="38100" dir="2700000" algn="tl">
                    <a:srgbClr val="000000">
                      <a:alpha val="43137"/>
                    </a:srgbClr>
                  </a:outerShdw>
                </a:effectLst>
                <a:latin typeface="Times New Roman" pitchFamily="18" charset="0"/>
                <a:cs typeface="Times New Roman" pitchFamily="18" charset="0"/>
              </a:rPr>
              <a:t>Cultures Change</a:t>
            </a:r>
            <a:endParaRPr lang="en-US" sz="6000" b="1"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3" name="Content Placeholder 2"/>
          <p:cNvSpPr>
            <a:spLocks noGrp="1"/>
          </p:cNvSpPr>
          <p:nvPr>
            <p:ph idx="1"/>
          </p:nvPr>
        </p:nvSpPr>
        <p:spPr>
          <a:xfrm>
            <a:off x="381000" y="1981200"/>
            <a:ext cx="4419600" cy="3505200"/>
          </a:xfrm>
        </p:spPr>
        <p:txBody>
          <a:bodyPr>
            <a:noAutofit/>
          </a:bodyPr>
          <a:lstStyle/>
          <a:p>
            <a:pPr>
              <a:buNone/>
            </a:pPr>
            <a:r>
              <a:rPr lang="en-US" sz="4000" b="1" dirty="0" smtClean="0">
                <a:effectLst>
                  <a:outerShdw blurRad="38100" dist="38100" dir="2700000" algn="tl">
                    <a:srgbClr val="000000">
                      <a:alpha val="43137"/>
                    </a:srgbClr>
                  </a:outerShdw>
                </a:effectLst>
                <a:latin typeface="Times New Roman" pitchFamily="18" charset="0"/>
                <a:cs typeface="Times New Roman" pitchFamily="18" charset="0"/>
              </a:rPr>
              <a:t>The theme explores how people’s lives change when cultures meet to exchange goods and ideas.</a:t>
            </a:r>
            <a:endParaRPr lang="en-US" sz="4000" b="1" dirty="0">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4" name="Content Placeholder 3" descr="Clipboard05.jpg"/>
          <p:cNvPicPr>
            <a:picLocks noChangeAspect="1"/>
          </p:cNvPicPr>
          <p:nvPr/>
        </p:nvPicPr>
        <p:blipFill>
          <a:blip r:embed="rId2"/>
          <a:srcRect l="38307" t="31817" r="48218" b="44071"/>
          <a:stretch>
            <a:fillRect/>
          </a:stretch>
        </p:blipFill>
        <p:spPr>
          <a:xfrm>
            <a:off x="5181600" y="1828800"/>
            <a:ext cx="3124200" cy="4193005"/>
          </a:xfrm>
          <a:prstGeom prst="rect">
            <a:avLst/>
          </a:prstGeom>
          <a:ln w="38100">
            <a:solidFill>
              <a:srgbClr val="663300"/>
            </a:solidFill>
          </a:ln>
        </p:spPr>
      </p:pic>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bg>
      <p:bgPr>
        <a:gradFill>
          <a:gsLst>
            <a:gs pos="0">
              <a:srgbClr val="000082"/>
            </a:gs>
            <a:gs pos="30000">
              <a:srgbClr val="66008F"/>
            </a:gs>
            <a:gs pos="64999">
              <a:srgbClr val="BA0066"/>
            </a:gs>
            <a:gs pos="89999">
              <a:srgbClr val="FF0000"/>
            </a:gs>
            <a:gs pos="100000">
              <a:srgbClr val="FF8200"/>
            </a:gs>
          </a:gsLst>
          <a:lin ang="21000000" scaled="0"/>
        </a:gradFill>
        <a:effectLst/>
      </p:bgPr>
    </p:bg>
    <p:spTree>
      <p:nvGrpSpPr>
        <p:cNvPr id="1" name=""/>
        <p:cNvGrpSpPr/>
        <p:nvPr/>
      </p:nvGrpSpPr>
      <p:grpSpPr>
        <a:xfrm>
          <a:off x="0" y="0"/>
          <a:ext cx="0" cy="0"/>
          <a:chOff x="0" y="0"/>
          <a:chExt cx="0" cy="0"/>
        </a:xfrm>
      </p:grpSpPr>
      <p:sp>
        <p:nvSpPr>
          <p:cNvPr id="2" name="Rectangle 1"/>
          <p:cNvSpPr>
            <a:spLocks noChangeArrowheads="1"/>
          </p:cNvSpPr>
          <p:nvPr/>
        </p:nvSpPr>
        <p:spPr bwMode="auto">
          <a:xfrm>
            <a:off x="2318556" y="0"/>
            <a:ext cx="3777444"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bg1"/>
                </a:solidFill>
                <a:effectLst/>
                <a:latin typeface="Calibri" pitchFamily="34" charset="0"/>
                <a:ea typeface="Calibri" pitchFamily="34" charset="0"/>
                <a:cs typeface="Times New Roman" pitchFamily="18" charset="0"/>
              </a:rPr>
              <a:t>TRADE ACROSS TIME &amp; CULTURES</a:t>
            </a:r>
            <a:endParaRPr kumimoji="0" lang="en-US" sz="1800" b="0" i="0" u="none" strike="noStrike" cap="none" normalizeH="0" baseline="0" dirty="0" smtClean="0">
              <a:ln>
                <a:noFill/>
              </a:ln>
              <a:solidFill>
                <a:schemeClr val="bg1"/>
              </a:solidFill>
              <a:effectLst/>
              <a:latin typeface="Arial" pitchFamily="34" charset="0"/>
            </a:endParaRPr>
          </a:p>
        </p:txBody>
      </p:sp>
      <p:graphicFrame>
        <p:nvGraphicFramePr>
          <p:cNvPr id="3" name="Table 2"/>
          <p:cNvGraphicFramePr>
            <a:graphicFrameLocks noGrp="1"/>
          </p:cNvGraphicFramePr>
          <p:nvPr/>
        </p:nvGraphicFramePr>
        <p:xfrm>
          <a:off x="1828799" y="390970"/>
          <a:ext cx="5105402" cy="6314630"/>
        </p:xfrm>
        <a:graphic>
          <a:graphicData uri="http://schemas.openxmlformats.org/drawingml/2006/table">
            <a:tbl>
              <a:tblPr/>
              <a:tblGrid>
                <a:gridCol w="1143001"/>
                <a:gridCol w="1284567"/>
                <a:gridCol w="1293035"/>
                <a:gridCol w="1384799"/>
              </a:tblGrid>
              <a:tr h="394358">
                <a:tc>
                  <a:txBody>
                    <a:bodyPr/>
                    <a:lstStyle/>
                    <a:p>
                      <a:pPr marL="0" marR="0" algn="ctr">
                        <a:lnSpc>
                          <a:spcPct val="115000"/>
                        </a:lnSpc>
                        <a:spcBef>
                          <a:spcPts val="0"/>
                        </a:spcBef>
                        <a:spcAft>
                          <a:spcPts val="0"/>
                        </a:spcAft>
                      </a:pPr>
                      <a:r>
                        <a:rPr lang="en-US" sz="1000" b="1" dirty="0">
                          <a:latin typeface="Calibri"/>
                          <a:ea typeface="Calibri"/>
                          <a:cs typeface="Times New Roman"/>
                        </a:rPr>
                        <a:t>TYPE OF TRADE</a:t>
                      </a:r>
                      <a:endParaRPr lang="en-US" sz="100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00" b="1">
                          <a:latin typeface="Calibri"/>
                          <a:ea typeface="Calibri"/>
                          <a:cs typeface="Times New Roman"/>
                        </a:rPr>
                        <a:t>GOODS &amp; IDEAS EXCHANGED</a:t>
                      </a:r>
                      <a:endParaRPr lang="en-US" sz="100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00" b="1">
                          <a:latin typeface="Calibri"/>
                          <a:ea typeface="Calibri"/>
                          <a:cs typeface="Times New Roman"/>
                        </a:rPr>
                        <a:t>REASONS FOR EXPLORATION</a:t>
                      </a:r>
                      <a:endParaRPr lang="en-US" sz="100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00" b="1" dirty="0">
                          <a:latin typeface="Calibri"/>
                          <a:ea typeface="Calibri"/>
                          <a:cs typeface="Times New Roman"/>
                        </a:rPr>
                        <a:t>HOW LIVES CHANGED THROUGH TRADE</a:t>
                      </a:r>
                      <a:endParaRPr lang="en-US" sz="100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184392">
                <a:tc>
                  <a:txBody>
                    <a:bodyPr/>
                    <a:lstStyle/>
                    <a:p>
                      <a:pPr marL="0" marR="0" algn="ctr">
                        <a:lnSpc>
                          <a:spcPct val="115000"/>
                        </a:lnSpc>
                        <a:spcBef>
                          <a:spcPts val="0"/>
                        </a:spcBef>
                        <a:spcAft>
                          <a:spcPts val="0"/>
                        </a:spcAft>
                      </a:pPr>
                      <a:r>
                        <a:rPr lang="en-US" sz="1050" dirty="0">
                          <a:latin typeface="Kristen ITC"/>
                          <a:ea typeface="Calibri"/>
                          <a:cs typeface="Times New Roman"/>
                        </a:rPr>
                        <a:t>SILK</a:t>
                      </a:r>
                      <a:endParaRPr lang="en-US" sz="1050" dirty="0">
                        <a:latin typeface="Calibri"/>
                        <a:ea typeface="Calibri"/>
                        <a:cs typeface="Times New Roman"/>
                      </a:endParaRPr>
                    </a:p>
                    <a:p>
                      <a:pPr marL="0" marR="0" algn="ctr">
                        <a:lnSpc>
                          <a:spcPct val="115000"/>
                        </a:lnSpc>
                        <a:spcBef>
                          <a:spcPts val="0"/>
                        </a:spcBef>
                        <a:spcAft>
                          <a:spcPts val="0"/>
                        </a:spcAft>
                      </a:pPr>
                      <a:r>
                        <a:rPr lang="en-US" sz="1050" dirty="0">
                          <a:latin typeface="Kristen ITC"/>
                          <a:ea typeface="Calibri"/>
                          <a:cs typeface="Times New Roman"/>
                        </a:rPr>
                        <a:t>Marco Polo &amp; his father &amp; uncle</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50" dirty="0">
                          <a:latin typeface="Kristen ITC"/>
                          <a:ea typeface="Calibri"/>
                          <a:cs typeface="Times New Roman"/>
                        </a:rPr>
                        <a:t>Spices, wool, Buddhism</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50" dirty="0">
                          <a:latin typeface="Kristen ITC"/>
                          <a:ea typeface="Calibri"/>
                          <a:cs typeface="Times New Roman"/>
                        </a:rPr>
                        <a:t>To learn about China, to make money, find new trade opportunities</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50" dirty="0">
                          <a:latin typeface="Kristen ITC"/>
                          <a:ea typeface="Calibri"/>
                          <a:cs typeface="Times New Roman"/>
                        </a:rPr>
                        <a:t>Knowledge of new cultures, fighting towns destroyed</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184392">
                <a:tc>
                  <a:txBody>
                    <a:bodyPr/>
                    <a:lstStyle/>
                    <a:p>
                      <a:pPr marL="0" marR="0" algn="ctr">
                        <a:lnSpc>
                          <a:spcPct val="115000"/>
                        </a:lnSpc>
                        <a:spcBef>
                          <a:spcPts val="0"/>
                        </a:spcBef>
                        <a:spcAft>
                          <a:spcPts val="0"/>
                        </a:spcAft>
                      </a:pPr>
                      <a:r>
                        <a:rPr lang="en-US" sz="1050">
                          <a:latin typeface="Kristen ITC"/>
                          <a:ea typeface="Calibri"/>
                          <a:cs typeface="Times New Roman"/>
                        </a:rPr>
                        <a:t>SPICES</a:t>
                      </a:r>
                      <a:endParaRPr lang="en-US" sz="1050">
                        <a:latin typeface="Calibri"/>
                        <a:ea typeface="Calibri"/>
                        <a:cs typeface="Times New Roman"/>
                      </a:endParaRPr>
                    </a:p>
                    <a:p>
                      <a:pPr marL="0" marR="0" algn="ctr">
                        <a:lnSpc>
                          <a:spcPct val="115000"/>
                        </a:lnSpc>
                        <a:spcBef>
                          <a:spcPts val="0"/>
                        </a:spcBef>
                        <a:spcAft>
                          <a:spcPts val="0"/>
                        </a:spcAft>
                      </a:pPr>
                      <a:r>
                        <a:rPr lang="en-US" sz="1050">
                          <a:latin typeface="Kristen ITC"/>
                          <a:ea typeface="Calibri"/>
                          <a:cs typeface="Times New Roman"/>
                        </a:rPr>
                        <a:t>Ibn Battuta, Ibn Fadln, Barolemeu Dias, Vasco da Gama</a:t>
                      </a:r>
                      <a:endParaRPr lang="en-US" sz="105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50" dirty="0">
                          <a:latin typeface="Kristen ITC"/>
                          <a:ea typeface="Calibri"/>
                          <a:cs typeface="Times New Roman"/>
                        </a:rPr>
                        <a:t>Knowledge of religion, pottery, number system, astrolabe</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50" dirty="0">
                          <a:latin typeface="Kristen ITC"/>
                          <a:ea typeface="Calibri"/>
                          <a:cs typeface="Times New Roman"/>
                        </a:rPr>
                        <a:t>Find a trade route, find wealth</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50" dirty="0">
                          <a:latin typeface="Kristen ITC"/>
                          <a:ea typeface="Calibri"/>
                          <a:cs typeface="Times New Roman"/>
                        </a:rPr>
                        <a:t>Change in culture, new countries in charge of the trading</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656459">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895029">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endParaRPr lang="en-US" sz="105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bl>
          </a:graphicData>
        </a:graphic>
      </p:graphicFrame>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bg>
      <p:bgPr>
        <a:gradFill>
          <a:gsLst>
            <a:gs pos="0">
              <a:srgbClr val="000082"/>
            </a:gs>
            <a:gs pos="30000">
              <a:srgbClr val="66008F"/>
            </a:gs>
            <a:gs pos="64999">
              <a:srgbClr val="BA0066"/>
            </a:gs>
            <a:gs pos="89999">
              <a:srgbClr val="FF0000"/>
            </a:gs>
            <a:gs pos="100000">
              <a:srgbClr val="FF8200"/>
            </a:gs>
          </a:gsLst>
          <a:lin ang="21000000" scaled="0"/>
        </a:gradFill>
        <a:effectLst/>
      </p:bgPr>
    </p:bg>
    <p:spTree>
      <p:nvGrpSpPr>
        <p:cNvPr id="1" name=""/>
        <p:cNvGrpSpPr/>
        <p:nvPr/>
      </p:nvGrpSpPr>
      <p:grpSpPr>
        <a:xfrm>
          <a:off x="0" y="0"/>
          <a:ext cx="0" cy="0"/>
          <a:chOff x="0" y="0"/>
          <a:chExt cx="0" cy="0"/>
        </a:xfrm>
      </p:grpSpPr>
      <p:sp>
        <p:nvSpPr>
          <p:cNvPr id="2" name="Rectangle 1"/>
          <p:cNvSpPr>
            <a:spLocks noChangeArrowheads="1"/>
          </p:cNvSpPr>
          <p:nvPr/>
        </p:nvSpPr>
        <p:spPr bwMode="auto">
          <a:xfrm>
            <a:off x="2318556" y="0"/>
            <a:ext cx="3777444"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bg1"/>
                </a:solidFill>
                <a:effectLst/>
                <a:latin typeface="Calibri" pitchFamily="34" charset="0"/>
                <a:ea typeface="Calibri" pitchFamily="34" charset="0"/>
                <a:cs typeface="Times New Roman" pitchFamily="18" charset="0"/>
              </a:rPr>
              <a:t>TRADE ACROSS TIME &amp; CULTURES</a:t>
            </a:r>
            <a:endParaRPr kumimoji="0" lang="en-US" sz="1800" b="0" i="0" u="none" strike="noStrike" cap="none" normalizeH="0" baseline="0" dirty="0" smtClean="0">
              <a:ln>
                <a:noFill/>
              </a:ln>
              <a:solidFill>
                <a:schemeClr val="bg1"/>
              </a:solidFill>
              <a:effectLst/>
              <a:latin typeface="Arial" pitchFamily="34" charset="0"/>
            </a:endParaRPr>
          </a:p>
        </p:txBody>
      </p:sp>
      <p:graphicFrame>
        <p:nvGraphicFramePr>
          <p:cNvPr id="3" name="Table 2"/>
          <p:cNvGraphicFramePr>
            <a:graphicFrameLocks noGrp="1"/>
          </p:cNvGraphicFramePr>
          <p:nvPr/>
        </p:nvGraphicFramePr>
        <p:xfrm>
          <a:off x="1828799" y="390970"/>
          <a:ext cx="5105402" cy="6314630"/>
        </p:xfrm>
        <a:graphic>
          <a:graphicData uri="http://schemas.openxmlformats.org/drawingml/2006/table">
            <a:tbl>
              <a:tblPr/>
              <a:tblGrid>
                <a:gridCol w="1143001"/>
                <a:gridCol w="1284567"/>
                <a:gridCol w="1293035"/>
                <a:gridCol w="1384799"/>
              </a:tblGrid>
              <a:tr h="394358">
                <a:tc>
                  <a:txBody>
                    <a:bodyPr/>
                    <a:lstStyle/>
                    <a:p>
                      <a:pPr marL="0" marR="0" algn="ctr">
                        <a:lnSpc>
                          <a:spcPct val="115000"/>
                        </a:lnSpc>
                        <a:spcBef>
                          <a:spcPts val="0"/>
                        </a:spcBef>
                        <a:spcAft>
                          <a:spcPts val="0"/>
                        </a:spcAft>
                      </a:pPr>
                      <a:r>
                        <a:rPr lang="en-US" sz="1000" b="1" dirty="0">
                          <a:latin typeface="Calibri"/>
                          <a:ea typeface="Calibri"/>
                          <a:cs typeface="Times New Roman"/>
                        </a:rPr>
                        <a:t>TYPE OF TRADE</a:t>
                      </a:r>
                      <a:endParaRPr lang="en-US" sz="100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00" b="1">
                          <a:latin typeface="Calibri"/>
                          <a:ea typeface="Calibri"/>
                          <a:cs typeface="Times New Roman"/>
                        </a:rPr>
                        <a:t>GOODS &amp; IDEAS EXCHANGED</a:t>
                      </a:r>
                      <a:endParaRPr lang="en-US" sz="100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00" b="1">
                          <a:latin typeface="Calibri"/>
                          <a:ea typeface="Calibri"/>
                          <a:cs typeface="Times New Roman"/>
                        </a:rPr>
                        <a:t>REASONS FOR EXPLORATION</a:t>
                      </a:r>
                      <a:endParaRPr lang="en-US" sz="100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00" b="1" dirty="0">
                          <a:latin typeface="Calibri"/>
                          <a:ea typeface="Calibri"/>
                          <a:cs typeface="Times New Roman"/>
                        </a:rPr>
                        <a:t>HOW LIVES CHANGED THROUGH TRADE</a:t>
                      </a:r>
                      <a:endParaRPr lang="en-US" sz="100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184392">
                <a:tc>
                  <a:txBody>
                    <a:bodyPr/>
                    <a:lstStyle/>
                    <a:p>
                      <a:pPr marL="0" marR="0" algn="ctr">
                        <a:lnSpc>
                          <a:spcPct val="115000"/>
                        </a:lnSpc>
                        <a:spcBef>
                          <a:spcPts val="0"/>
                        </a:spcBef>
                        <a:spcAft>
                          <a:spcPts val="0"/>
                        </a:spcAft>
                      </a:pPr>
                      <a:r>
                        <a:rPr lang="en-US" sz="1050" dirty="0">
                          <a:latin typeface="Kristen ITC"/>
                          <a:ea typeface="Calibri"/>
                          <a:cs typeface="Times New Roman"/>
                        </a:rPr>
                        <a:t>SILK</a:t>
                      </a:r>
                      <a:endParaRPr lang="en-US" sz="1050" dirty="0">
                        <a:latin typeface="Calibri"/>
                        <a:ea typeface="Calibri"/>
                        <a:cs typeface="Times New Roman"/>
                      </a:endParaRPr>
                    </a:p>
                    <a:p>
                      <a:pPr marL="0" marR="0" algn="ctr">
                        <a:lnSpc>
                          <a:spcPct val="115000"/>
                        </a:lnSpc>
                        <a:spcBef>
                          <a:spcPts val="0"/>
                        </a:spcBef>
                        <a:spcAft>
                          <a:spcPts val="0"/>
                        </a:spcAft>
                      </a:pPr>
                      <a:r>
                        <a:rPr lang="en-US" sz="1050" dirty="0">
                          <a:latin typeface="Kristen ITC"/>
                          <a:ea typeface="Calibri"/>
                          <a:cs typeface="Times New Roman"/>
                        </a:rPr>
                        <a:t>Marco Polo &amp; his father &amp; uncle</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50" dirty="0">
                          <a:latin typeface="Kristen ITC"/>
                          <a:ea typeface="Calibri"/>
                          <a:cs typeface="Times New Roman"/>
                        </a:rPr>
                        <a:t>Spices, wool, Buddhism</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50" dirty="0">
                          <a:latin typeface="Kristen ITC"/>
                          <a:ea typeface="Calibri"/>
                          <a:cs typeface="Times New Roman"/>
                        </a:rPr>
                        <a:t>To learn about China, to make money, find new trade opportunities</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50" dirty="0">
                          <a:latin typeface="Kristen ITC"/>
                          <a:ea typeface="Calibri"/>
                          <a:cs typeface="Times New Roman"/>
                        </a:rPr>
                        <a:t>Knowledge of new cultures, fighting towns destroyed</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184392">
                <a:tc>
                  <a:txBody>
                    <a:bodyPr/>
                    <a:lstStyle/>
                    <a:p>
                      <a:pPr marL="0" marR="0" algn="ctr">
                        <a:lnSpc>
                          <a:spcPct val="115000"/>
                        </a:lnSpc>
                        <a:spcBef>
                          <a:spcPts val="0"/>
                        </a:spcBef>
                        <a:spcAft>
                          <a:spcPts val="0"/>
                        </a:spcAft>
                      </a:pPr>
                      <a:r>
                        <a:rPr lang="en-US" sz="1050">
                          <a:latin typeface="Kristen ITC"/>
                          <a:ea typeface="Calibri"/>
                          <a:cs typeface="Times New Roman"/>
                        </a:rPr>
                        <a:t>SPICES</a:t>
                      </a:r>
                      <a:endParaRPr lang="en-US" sz="1050">
                        <a:latin typeface="Calibri"/>
                        <a:ea typeface="Calibri"/>
                        <a:cs typeface="Times New Roman"/>
                      </a:endParaRPr>
                    </a:p>
                    <a:p>
                      <a:pPr marL="0" marR="0" algn="ctr">
                        <a:lnSpc>
                          <a:spcPct val="115000"/>
                        </a:lnSpc>
                        <a:spcBef>
                          <a:spcPts val="0"/>
                        </a:spcBef>
                        <a:spcAft>
                          <a:spcPts val="0"/>
                        </a:spcAft>
                      </a:pPr>
                      <a:r>
                        <a:rPr lang="en-US" sz="1050">
                          <a:latin typeface="Kristen ITC"/>
                          <a:ea typeface="Calibri"/>
                          <a:cs typeface="Times New Roman"/>
                        </a:rPr>
                        <a:t>Ibn Battuta, Ibn Fadln, Barolemeu Dias, Vasco da Gama</a:t>
                      </a:r>
                      <a:endParaRPr lang="en-US" sz="105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50" dirty="0">
                          <a:latin typeface="Kristen ITC"/>
                          <a:ea typeface="Calibri"/>
                          <a:cs typeface="Times New Roman"/>
                        </a:rPr>
                        <a:t>Knowledge of religion, pottery, number system, astrolabe</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50" dirty="0">
                          <a:latin typeface="Kristen ITC"/>
                          <a:ea typeface="Calibri"/>
                          <a:cs typeface="Times New Roman"/>
                        </a:rPr>
                        <a:t>Find a trade route, find wealth</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50" dirty="0">
                          <a:latin typeface="Kristen ITC"/>
                          <a:ea typeface="Calibri"/>
                          <a:cs typeface="Times New Roman"/>
                        </a:rPr>
                        <a:t>Change in culture, new countries in charge of the trading</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656459">
                <a:tc>
                  <a:txBody>
                    <a:bodyPr/>
                    <a:lstStyle/>
                    <a:p>
                      <a:pPr marL="0" marR="0" algn="ctr">
                        <a:lnSpc>
                          <a:spcPct val="115000"/>
                        </a:lnSpc>
                        <a:spcBef>
                          <a:spcPts val="0"/>
                        </a:spcBef>
                        <a:spcAft>
                          <a:spcPts val="0"/>
                        </a:spcAft>
                      </a:pPr>
                      <a:r>
                        <a:rPr lang="en-US" sz="1050" dirty="0" smtClean="0">
                          <a:latin typeface="Kristen ITC"/>
                          <a:ea typeface="Calibri"/>
                          <a:cs typeface="Times New Roman"/>
                        </a:rPr>
                        <a:t>SALT</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895029">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bl>
          </a:graphicData>
        </a:graphic>
      </p:graphicFrame>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bg>
      <p:bgPr>
        <a:gradFill>
          <a:gsLst>
            <a:gs pos="0">
              <a:srgbClr val="000082"/>
            </a:gs>
            <a:gs pos="30000">
              <a:srgbClr val="66008F"/>
            </a:gs>
            <a:gs pos="64999">
              <a:srgbClr val="BA0066"/>
            </a:gs>
            <a:gs pos="89999">
              <a:srgbClr val="FF0000"/>
            </a:gs>
            <a:gs pos="100000">
              <a:srgbClr val="FF8200"/>
            </a:gs>
          </a:gsLst>
          <a:lin ang="21000000" scaled="0"/>
        </a:gradFill>
        <a:effectLst/>
      </p:bgPr>
    </p:bg>
    <p:spTree>
      <p:nvGrpSpPr>
        <p:cNvPr id="1" name=""/>
        <p:cNvGrpSpPr/>
        <p:nvPr/>
      </p:nvGrpSpPr>
      <p:grpSpPr>
        <a:xfrm>
          <a:off x="0" y="0"/>
          <a:ext cx="0" cy="0"/>
          <a:chOff x="0" y="0"/>
          <a:chExt cx="0" cy="0"/>
        </a:xfrm>
      </p:grpSpPr>
      <p:sp>
        <p:nvSpPr>
          <p:cNvPr id="2" name="Rectangle 1"/>
          <p:cNvSpPr>
            <a:spLocks noChangeArrowheads="1"/>
          </p:cNvSpPr>
          <p:nvPr/>
        </p:nvSpPr>
        <p:spPr bwMode="auto">
          <a:xfrm>
            <a:off x="2318556" y="0"/>
            <a:ext cx="3777444"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bg1"/>
                </a:solidFill>
                <a:effectLst/>
                <a:latin typeface="Calibri" pitchFamily="34" charset="0"/>
                <a:ea typeface="Calibri" pitchFamily="34" charset="0"/>
                <a:cs typeface="Times New Roman" pitchFamily="18" charset="0"/>
              </a:rPr>
              <a:t>TRADE ACROSS TIME &amp; CULTURES</a:t>
            </a:r>
            <a:endParaRPr kumimoji="0" lang="en-US" sz="1800" b="0" i="0" u="none" strike="noStrike" cap="none" normalizeH="0" baseline="0" dirty="0" smtClean="0">
              <a:ln>
                <a:noFill/>
              </a:ln>
              <a:solidFill>
                <a:schemeClr val="bg1"/>
              </a:solidFill>
              <a:effectLst/>
              <a:latin typeface="Arial" pitchFamily="34" charset="0"/>
            </a:endParaRPr>
          </a:p>
        </p:txBody>
      </p:sp>
      <p:graphicFrame>
        <p:nvGraphicFramePr>
          <p:cNvPr id="3" name="Table 2"/>
          <p:cNvGraphicFramePr>
            <a:graphicFrameLocks noGrp="1"/>
          </p:cNvGraphicFramePr>
          <p:nvPr/>
        </p:nvGraphicFramePr>
        <p:xfrm>
          <a:off x="1828799" y="390970"/>
          <a:ext cx="5105402" cy="6314630"/>
        </p:xfrm>
        <a:graphic>
          <a:graphicData uri="http://schemas.openxmlformats.org/drawingml/2006/table">
            <a:tbl>
              <a:tblPr/>
              <a:tblGrid>
                <a:gridCol w="1143001"/>
                <a:gridCol w="1284567"/>
                <a:gridCol w="1293035"/>
                <a:gridCol w="1384799"/>
              </a:tblGrid>
              <a:tr h="394358">
                <a:tc>
                  <a:txBody>
                    <a:bodyPr/>
                    <a:lstStyle/>
                    <a:p>
                      <a:pPr marL="0" marR="0" algn="ctr">
                        <a:lnSpc>
                          <a:spcPct val="115000"/>
                        </a:lnSpc>
                        <a:spcBef>
                          <a:spcPts val="0"/>
                        </a:spcBef>
                        <a:spcAft>
                          <a:spcPts val="0"/>
                        </a:spcAft>
                      </a:pPr>
                      <a:r>
                        <a:rPr lang="en-US" sz="1000" b="1" dirty="0">
                          <a:latin typeface="Calibri"/>
                          <a:ea typeface="Calibri"/>
                          <a:cs typeface="Times New Roman"/>
                        </a:rPr>
                        <a:t>TYPE OF TRADE</a:t>
                      </a:r>
                      <a:endParaRPr lang="en-US" sz="100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00" b="1">
                          <a:latin typeface="Calibri"/>
                          <a:ea typeface="Calibri"/>
                          <a:cs typeface="Times New Roman"/>
                        </a:rPr>
                        <a:t>GOODS &amp; IDEAS EXCHANGED</a:t>
                      </a:r>
                      <a:endParaRPr lang="en-US" sz="100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00" b="1">
                          <a:latin typeface="Calibri"/>
                          <a:ea typeface="Calibri"/>
                          <a:cs typeface="Times New Roman"/>
                        </a:rPr>
                        <a:t>REASONS FOR EXPLORATION</a:t>
                      </a:r>
                      <a:endParaRPr lang="en-US" sz="100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00" b="1" dirty="0">
                          <a:latin typeface="Calibri"/>
                          <a:ea typeface="Calibri"/>
                          <a:cs typeface="Times New Roman"/>
                        </a:rPr>
                        <a:t>HOW LIVES CHANGED THROUGH TRADE</a:t>
                      </a:r>
                      <a:endParaRPr lang="en-US" sz="100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184392">
                <a:tc>
                  <a:txBody>
                    <a:bodyPr/>
                    <a:lstStyle/>
                    <a:p>
                      <a:pPr marL="0" marR="0" algn="ctr">
                        <a:lnSpc>
                          <a:spcPct val="115000"/>
                        </a:lnSpc>
                        <a:spcBef>
                          <a:spcPts val="0"/>
                        </a:spcBef>
                        <a:spcAft>
                          <a:spcPts val="0"/>
                        </a:spcAft>
                      </a:pPr>
                      <a:r>
                        <a:rPr lang="en-US" sz="1050" dirty="0">
                          <a:latin typeface="Kristen ITC"/>
                          <a:ea typeface="Calibri"/>
                          <a:cs typeface="Times New Roman"/>
                        </a:rPr>
                        <a:t>SILK</a:t>
                      </a:r>
                      <a:endParaRPr lang="en-US" sz="1050" dirty="0">
                        <a:latin typeface="Calibri"/>
                        <a:ea typeface="Calibri"/>
                        <a:cs typeface="Times New Roman"/>
                      </a:endParaRPr>
                    </a:p>
                    <a:p>
                      <a:pPr marL="0" marR="0" algn="ctr">
                        <a:lnSpc>
                          <a:spcPct val="115000"/>
                        </a:lnSpc>
                        <a:spcBef>
                          <a:spcPts val="0"/>
                        </a:spcBef>
                        <a:spcAft>
                          <a:spcPts val="0"/>
                        </a:spcAft>
                      </a:pPr>
                      <a:r>
                        <a:rPr lang="en-US" sz="1050" dirty="0">
                          <a:latin typeface="Kristen ITC"/>
                          <a:ea typeface="Calibri"/>
                          <a:cs typeface="Times New Roman"/>
                        </a:rPr>
                        <a:t>Marco Polo &amp; his father &amp; uncle</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50" dirty="0">
                          <a:latin typeface="Kristen ITC"/>
                          <a:ea typeface="Calibri"/>
                          <a:cs typeface="Times New Roman"/>
                        </a:rPr>
                        <a:t>Spices, wool, Buddhism</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50" dirty="0">
                          <a:latin typeface="Kristen ITC"/>
                          <a:ea typeface="Calibri"/>
                          <a:cs typeface="Times New Roman"/>
                        </a:rPr>
                        <a:t>To learn about China, to make money, find new trade opportunities</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50" dirty="0">
                          <a:latin typeface="Kristen ITC"/>
                          <a:ea typeface="Calibri"/>
                          <a:cs typeface="Times New Roman"/>
                        </a:rPr>
                        <a:t>Knowledge of new cultures, fighting towns destroyed</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184392">
                <a:tc>
                  <a:txBody>
                    <a:bodyPr/>
                    <a:lstStyle/>
                    <a:p>
                      <a:pPr marL="0" marR="0" algn="ctr">
                        <a:lnSpc>
                          <a:spcPct val="115000"/>
                        </a:lnSpc>
                        <a:spcBef>
                          <a:spcPts val="0"/>
                        </a:spcBef>
                        <a:spcAft>
                          <a:spcPts val="0"/>
                        </a:spcAft>
                      </a:pPr>
                      <a:r>
                        <a:rPr lang="en-US" sz="1050">
                          <a:latin typeface="Kristen ITC"/>
                          <a:ea typeface="Calibri"/>
                          <a:cs typeface="Times New Roman"/>
                        </a:rPr>
                        <a:t>SPICES</a:t>
                      </a:r>
                      <a:endParaRPr lang="en-US" sz="1050">
                        <a:latin typeface="Calibri"/>
                        <a:ea typeface="Calibri"/>
                        <a:cs typeface="Times New Roman"/>
                      </a:endParaRPr>
                    </a:p>
                    <a:p>
                      <a:pPr marL="0" marR="0" algn="ctr">
                        <a:lnSpc>
                          <a:spcPct val="115000"/>
                        </a:lnSpc>
                        <a:spcBef>
                          <a:spcPts val="0"/>
                        </a:spcBef>
                        <a:spcAft>
                          <a:spcPts val="0"/>
                        </a:spcAft>
                      </a:pPr>
                      <a:r>
                        <a:rPr lang="en-US" sz="1050">
                          <a:latin typeface="Kristen ITC"/>
                          <a:ea typeface="Calibri"/>
                          <a:cs typeface="Times New Roman"/>
                        </a:rPr>
                        <a:t>Ibn Battuta, Ibn Fadln, Barolemeu Dias, Vasco da Gama</a:t>
                      </a:r>
                      <a:endParaRPr lang="en-US" sz="105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50" dirty="0">
                          <a:latin typeface="Kristen ITC"/>
                          <a:ea typeface="Calibri"/>
                          <a:cs typeface="Times New Roman"/>
                        </a:rPr>
                        <a:t>Knowledge of religion, pottery, number system, astrolabe</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50" dirty="0">
                          <a:latin typeface="Kristen ITC"/>
                          <a:ea typeface="Calibri"/>
                          <a:cs typeface="Times New Roman"/>
                        </a:rPr>
                        <a:t>Find a trade route, find wealth</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50" dirty="0">
                          <a:latin typeface="Kristen ITC"/>
                          <a:ea typeface="Calibri"/>
                          <a:cs typeface="Times New Roman"/>
                        </a:rPr>
                        <a:t>Change in culture, new countries in charge of the trading</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656459">
                <a:tc>
                  <a:txBody>
                    <a:bodyPr/>
                    <a:lstStyle/>
                    <a:p>
                      <a:pPr marL="0" marR="0" algn="ctr">
                        <a:lnSpc>
                          <a:spcPct val="115000"/>
                        </a:lnSpc>
                        <a:spcBef>
                          <a:spcPts val="0"/>
                        </a:spcBef>
                        <a:spcAft>
                          <a:spcPts val="0"/>
                        </a:spcAft>
                      </a:pPr>
                      <a:r>
                        <a:rPr lang="en-US" sz="1050" dirty="0" smtClean="0">
                          <a:latin typeface="Kristen ITC"/>
                          <a:ea typeface="Calibri"/>
                          <a:cs typeface="Times New Roman"/>
                        </a:rPr>
                        <a:t>SALT</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50" dirty="0">
                          <a:latin typeface="Kristen ITC"/>
                          <a:ea typeface="Calibri"/>
                          <a:cs typeface="Times New Roman"/>
                        </a:rPr>
                        <a:t>Gold, kola nuts, iron tools, slaves, horses, camels, knowledge of mathematics, astronomy, medicine, and religion</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895029">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bl>
          </a:graphicData>
        </a:graphic>
      </p:graphicFrame>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bg>
      <p:bgPr>
        <a:gradFill>
          <a:gsLst>
            <a:gs pos="0">
              <a:srgbClr val="000082"/>
            </a:gs>
            <a:gs pos="30000">
              <a:srgbClr val="66008F"/>
            </a:gs>
            <a:gs pos="64999">
              <a:srgbClr val="BA0066"/>
            </a:gs>
            <a:gs pos="89999">
              <a:srgbClr val="FF0000"/>
            </a:gs>
            <a:gs pos="100000">
              <a:srgbClr val="FF8200"/>
            </a:gs>
          </a:gsLst>
          <a:lin ang="21000000" scaled="0"/>
        </a:gradFill>
        <a:effectLst/>
      </p:bgPr>
    </p:bg>
    <p:spTree>
      <p:nvGrpSpPr>
        <p:cNvPr id="1" name=""/>
        <p:cNvGrpSpPr/>
        <p:nvPr/>
      </p:nvGrpSpPr>
      <p:grpSpPr>
        <a:xfrm>
          <a:off x="0" y="0"/>
          <a:ext cx="0" cy="0"/>
          <a:chOff x="0" y="0"/>
          <a:chExt cx="0" cy="0"/>
        </a:xfrm>
      </p:grpSpPr>
      <p:sp>
        <p:nvSpPr>
          <p:cNvPr id="2" name="Rectangle 1"/>
          <p:cNvSpPr>
            <a:spLocks noChangeArrowheads="1"/>
          </p:cNvSpPr>
          <p:nvPr/>
        </p:nvSpPr>
        <p:spPr bwMode="auto">
          <a:xfrm>
            <a:off x="2318556" y="0"/>
            <a:ext cx="3777444"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bg1"/>
                </a:solidFill>
                <a:effectLst/>
                <a:latin typeface="Calibri" pitchFamily="34" charset="0"/>
                <a:ea typeface="Calibri" pitchFamily="34" charset="0"/>
                <a:cs typeface="Times New Roman" pitchFamily="18" charset="0"/>
              </a:rPr>
              <a:t>TRADE ACROSS TIME &amp; CULTURES</a:t>
            </a:r>
            <a:endParaRPr kumimoji="0" lang="en-US" sz="1800" b="0" i="0" u="none" strike="noStrike" cap="none" normalizeH="0" baseline="0" dirty="0" smtClean="0">
              <a:ln>
                <a:noFill/>
              </a:ln>
              <a:solidFill>
                <a:schemeClr val="bg1"/>
              </a:solidFill>
              <a:effectLst/>
              <a:latin typeface="Arial" pitchFamily="34" charset="0"/>
            </a:endParaRPr>
          </a:p>
        </p:txBody>
      </p:sp>
      <p:graphicFrame>
        <p:nvGraphicFramePr>
          <p:cNvPr id="3" name="Table 2"/>
          <p:cNvGraphicFramePr>
            <a:graphicFrameLocks noGrp="1"/>
          </p:cNvGraphicFramePr>
          <p:nvPr/>
        </p:nvGraphicFramePr>
        <p:xfrm>
          <a:off x="1828799" y="390970"/>
          <a:ext cx="5105402" cy="6314630"/>
        </p:xfrm>
        <a:graphic>
          <a:graphicData uri="http://schemas.openxmlformats.org/drawingml/2006/table">
            <a:tbl>
              <a:tblPr/>
              <a:tblGrid>
                <a:gridCol w="1143001"/>
                <a:gridCol w="1284567"/>
                <a:gridCol w="1293035"/>
                <a:gridCol w="1384799"/>
              </a:tblGrid>
              <a:tr h="394358">
                <a:tc>
                  <a:txBody>
                    <a:bodyPr/>
                    <a:lstStyle/>
                    <a:p>
                      <a:pPr marL="0" marR="0" algn="ctr">
                        <a:lnSpc>
                          <a:spcPct val="115000"/>
                        </a:lnSpc>
                        <a:spcBef>
                          <a:spcPts val="0"/>
                        </a:spcBef>
                        <a:spcAft>
                          <a:spcPts val="0"/>
                        </a:spcAft>
                      </a:pPr>
                      <a:r>
                        <a:rPr lang="en-US" sz="1000" b="1" dirty="0">
                          <a:latin typeface="Calibri"/>
                          <a:ea typeface="Calibri"/>
                          <a:cs typeface="Times New Roman"/>
                        </a:rPr>
                        <a:t>TYPE OF TRADE</a:t>
                      </a:r>
                      <a:endParaRPr lang="en-US" sz="100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00" b="1">
                          <a:latin typeface="Calibri"/>
                          <a:ea typeface="Calibri"/>
                          <a:cs typeface="Times New Roman"/>
                        </a:rPr>
                        <a:t>GOODS &amp; IDEAS EXCHANGED</a:t>
                      </a:r>
                      <a:endParaRPr lang="en-US" sz="100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00" b="1">
                          <a:latin typeface="Calibri"/>
                          <a:ea typeface="Calibri"/>
                          <a:cs typeface="Times New Roman"/>
                        </a:rPr>
                        <a:t>REASONS FOR EXPLORATION</a:t>
                      </a:r>
                      <a:endParaRPr lang="en-US" sz="100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00" b="1" dirty="0">
                          <a:latin typeface="Calibri"/>
                          <a:ea typeface="Calibri"/>
                          <a:cs typeface="Times New Roman"/>
                        </a:rPr>
                        <a:t>HOW LIVES CHANGED THROUGH TRADE</a:t>
                      </a:r>
                      <a:endParaRPr lang="en-US" sz="100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184392">
                <a:tc>
                  <a:txBody>
                    <a:bodyPr/>
                    <a:lstStyle/>
                    <a:p>
                      <a:pPr marL="0" marR="0" algn="ctr">
                        <a:lnSpc>
                          <a:spcPct val="115000"/>
                        </a:lnSpc>
                        <a:spcBef>
                          <a:spcPts val="0"/>
                        </a:spcBef>
                        <a:spcAft>
                          <a:spcPts val="0"/>
                        </a:spcAft>
                      </a:pPr>
                      <a:r>
                        <a:rPr lang="en-US" sz="1050" dirty="0">
                          <a:latin typeface="Kristen ITC"/>
                          <a:ea typeface="Calibri"/>
                          <a:cs typeface="Times New Roman"/>
                        </a:rPr>
                        <a:t>SILK</a:t>
                      </a:r>
                      <a:endParaRPr lang="en-US" sz="1050" dirty="0">
                        <a:latin typeface="Calibri"/>
                        <a:ea typeface="Calibri"/>
                        <a:cs typeface="Times New Roman"/>
                      </a:endParaRPr>
                    </a:p>
                    <a:p>
                      <a:pPr marL="0" marR="0" algn="ctr">
                        <a:lnSpc>
                          <a:spcPct val="115000"/>
                        </a:lnSpc>
                        <a:spcBef>
                          <a:spcPts val="0"/>
                        </a:spcBef>
                        <a:spcAft>
                          <a:spcPts val="0"/>
                        </a:spcAft>
                      </a:pPr>
                      <a:r>
                        <a:rPr lang="en-US" sz="1050" dirty="0">
                          <a:latin typeface="Kristen ITC"/>
                          <a:ea typeface="Calibri"/>
                          <a:cs typeface="Times New Roman"/>
                        </a:rPr>
                        <a:t>Marco Polo &amp; his father &amp; uncle</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50" dirty="0">
                          <a:latin typeface="Kristen ITC"/>
                          <a:ea typeface="Calibri"/>
                          <a:cs typeface="Times New Roman"/>
                        </a:rPr>
                        <a:t>Spices, wool, Buddhism</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50" dirty="0">
                          <a:latin typeface="Kristen ITC"/>
                          <a:ea typeface="Calibri"/>
                          <a:cs typeface="Times New Roman"/>
                        </a:rPr>
                        <a:t>To learn about China, to make money, find new trade opportunities</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50" dirty="0">
                          <a:latin typeface="Kristen ITC"/>
                          <a:ea typeface="Calibri"/>
                          <a:cs typeface="Times New Roman"/>
                        </a:rPr>
                        <a:t>Knowledge of new cultures, fighting towns destroyed</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184392">
                <a:tc>
                  <a:txBody>
                    <a:bodyPr/>
                    <a:lstStyle/>
                    <a:p>
                      <a:pPr marL="0" marR="0" algn="ctr">
                        <a:lnSpc>
                          <a:spcPct val="115000"/>
                        </a:lnSpc>
                        <a:spcBef>
                          <a:spcPts val="0"/>
                        </a:spcBef>
                        <a:spcAft>
                          <a:spcPts val="0"/>
                        </a:spcAft>
                      </a:pPr>
                      <a:r>
                        <a:rPr lang="en-US" sz="1050">
                          <a:latin typeface="Kristen ITC"/>
                          <a:ea typeface="Calibri"/>
                          <a:cs typeface="Times New Roman"/>
                        </a:rPr>
                        <a:t>SPICES</a:t>
                      </a:r>
                      <a:endParaRPr lang="en-US" sz="1050">
                        <a:latin typeface="Calibri"/>
                        <a:ea typeface="Calibri"/>
                        <a:cs typeface="Times New Roman"/>
                      </a:endParaRPr>
                    </a:p>
                    <a:p>
                      <a:pPr marL="0" marR="0" algn="ctr">
                        <a:lnSpc>
                          <a:spcPct val="115000"/>
                        </a:lnSpc>
                        <a:spcBef>
                          <a:spcPts val="0"/>
                        </a:spcBef>
                        <a:spcAft>
                          <a:spcPts val="0"/>
                        </a:spcAft>
                      </a:pPr>
                      <a:r>
                        <a:rPr lang="en-US" sz="1050">
                          <a:latin typeface="Kristen ITC"/>
                          <a:ea typeface="Calibri"/>
                          <a:cs typeface="Times New Roman"/>
                        </a:rPr>
                        <a:t>Ibn Battuta, Ibn Fadln, Barolemeu Dias, Vasco da Gama</a:t>
                      </a:r>
                      <a:endParaRPr lang="en-US" sz="105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50" dirty="0">
                          <a:latin typeface="Kristen ITC"/>
                          <a:ea typeface="Calibri"/>
                          <a:cs typeface="Times New Roman"/>
                        </a:rPr>
                        <a:t>Knowledge of religion, pottery, number system, astrolabe</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50" dirty="0">
                          <a:latin typeface="Kristen ITC"/>
                          <a:ea typeface="Calibri"/>
                          <a:cs typeface="Times New Roman"/>
                        </a:rPr>
                        <a:t>Find a trade route, find wealth</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50" dirty="0">
                          <a:latin typeface="Kristen ITC"/>
                          <a:ea typeface="Calibri"/>
                          <a:cs typeface="Times New Roman"/>
                        </a:rPr>
                        <a:t>Change in culture, new countries in charge of the trading</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656459">
                <a:tc>
                  <a:txBody>
                    <a:bodyPr/>
                    <a:lstStyle/>
                    <a:p>
                      <a:pPr marL="0" marR="0" algn="ctr">
                        <a:lnSpc>
                          <a:spcPct val="115000"/>
                        </a:lnSpc>
                        <a:spcBef>
                          <a:spcPts val="0"/>
                        </a:spcBef>
                        <a:spcAft>
                          <a:spcPts val="0"/>
                        </a:spcAft>
                      </a:pPr>
                      <a:r>
                        <a:rPr lang="en-US" sz="1050" dirty="0" smtClean="0">
                          <a:latin typeface="Kristen ITC"/>
                          <a:ea typeface="Calibri"/>
                          <a:cs typeface="Times New Roman"/>
                        </a:rPr>
                        <a:t>SALT</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50" dirty="0">
                          <a:latin typeface="Kristen ITC"/>
                          <a:ea typeface="Calibri"/>
                          <a:cs typeface="Times New Roman"/>
                        </a:rPr>
                        <a:t>Gold, kola nuts, iron tools, slaves, horses, camels, knowledge of mathematics, astronomy, medicine, and religion</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50" dirty="0">
                          <a:latin typeface="Kristen ITC"/>
                          <a:ea typeface="Calibri"/>
                          <a:cs typeface="Times New Roman"/>
                        </a:rPr>
                        <a:t>To find riches, curiosity, learn new information, find new trade opportunities</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895029">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endParaRPr lang="en-US" sz="105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bl>
          </a:graphicData>
        </a:graphic>
      </p:graphicFrame>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bg>
      <p:bgPr>
        <a:gradFill>
          <a:gsLst>
            <a:gs pos="0">
              <a:srgbClr val="000082"/>
            </a:gs>
            <a:gs pos="30000">
              <a:srgbClr val="66008F"/>
            </a:gs>
            <a:gs pos="64999">
              <a:srgbClr val="BA0066"/>
            </a:gs>
            <a:gs pos="89999">
              <a:srgbClr val="FF0000"/>
            </a:gs>
            <a:gs pos="100000">
              <a:srgbClr val="FF8200"/>
            </a:gs>
          </a:gsLst>
          <a:lin ang="21000000" scaled="0"/>
        </a:gradFill>
        <a:effectLst/>
      </p:bgPr>
    </p:bg>
    <p:spTree>
      <p:nvGrpSpPr>
        <p:cNvPr id="1" name=""/>
        <p:cNvGrpSpPr/>
        <p:nvPr/>
      </p:nvGrpSpPr>
      <p:grpSpPr>
        <a:xfrm>
          <a:off x="0" y="0"/>
          <a:ext cx="0" cy="0"/>
          <a:chOff x="0" y="0"/>
          <a:chExt cx="0" cy="0"/>
        </a:xfrm>
      </p:grpSpPr>
      <p:sp>
        <p:nvSpPr>
          <p:cNvPr id="2" name="Rectangle 1"/>
          <p:cNvSpPr>
            <a:spLocks noChangeArrowheads="1"/>
          </p:cNvSpPr>
          <p:nvPr/>
        </p:nvSpPr>
        <p:spPr bwMode="auto">
          <a:xfrm>
            <a:off x="2318556" y="0"/>
            <a:ext cx="3777444"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bg1"/>
                </a:solidFill>
                <a:effectLst/>
                <a:latin typeface="Calibri" pitchFamily="34" charset="0"/>
                <a:ea typeface="Calibri" pitchFamily="34" charset="0"/>
                <a:cs typeface="Times New Roman" pitchFamily="18" charset="0"/>
              </a:rPr>
              <a:t>TRADE ACROSS TIME &amp; CULTURES</a:t>
            </a:r>
            <a:endParaRPr kumimoji="0" lang="en-US" sz="1800" b="0" i="0" u="none" strike="noStrike" cap="none" normalizeH="0" baseline="0" dirty="0" smtClean="0">
              <a:ln>
                <a:noFill/>
              </a:ln>
              <a:solidFill>
                <a:schemeClr val="bg1"/>
              </a:solidFill>
              <a:effectLst/>
              <a:latin typeface="Arial" pitchFamily="34" charset="0"/>
            </a:endParaRPr>
          </a:p>
        </p:txBody>
      </p:sp>
      <p:graphicFrame>
        <p:nvGraphicFramePr>
          <p:cNvPr id="3" name="Table 2"/>
          <p:cNvGraphicFramePr>
            <a:graphicFrameLocks noGrp="1"/>
          </p:cNvGraphicFramePr>
          <p:nvPr/>
        </p:nvGraphicFramePr>
        <p:xfrm>
          <a:off x="1828799" y="390970"/>
          <a:ext cx="5105402" cy="6314630"/>
        </p:xfrm>
        <a:graphic>
          <a:graphicData uri="http://schemas.openxmlformats.org/drawingml/2006/table">
            <a:tbl>
              <a:tblPr/>
              <a:tblGrid>
                <a:gridCol w="1143001"/>
                <a:gridCol w="1284567"/>
                <a:gridCol w="1293035"/>
                <a:gridCol w="1384799"/>
              </a:tblGrid>
              <a:tr h="394358">
                <a:tc>
                  <a:txBody>
                    <a:bodyPr/>
                    <a:lstStyle/>
                    <a:p>
                      <a:pPr marL="0" marR="0" algn="ctr">
                        <a:lnSpc>
                          <a:spcPct val="115000"/>
                        </a:lnSpc>
                        <a:spcBef>
                          <a:spcPts val="0"/>
                        </a:spcBef>
                        <a:spcAft>
                          <a:spcPts val="0"/>
                        </a:spcAft>
                      </a:pPr>
                      <a:r>
                        <a:rPr lang="en-US" sz="1000" b="1" dirty="0">
                          <a:latin typeface="Calibri"/>
                          <a:ea typeface="Calibri"/>
                          <a:cs typeface="Times New Roman"/>
                        </a:rPr>
                        <a:t>TYPE OF TRADE</a:t>
                      </a:r>
                      <a:endParaRPr lang="en-US" sz="100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00" b="1">
                          <a:latin typeface="Calibri"/>
                          <a:ea typeface="Calibri"/>
                          <a:cs typeface="Times New Roman"/>
                        </a:rPr>
                        <a:t>GOODS &amp; IDEAS EXCHANGED</a:t>
                      </a:r>
                      <a:endParaRPr lang="en-US" sz="100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00" b="1">
                          <a:latin typeface="Calibri"/>
                          <a:ea typeface="Calibri"/>
                          <a:cs typeface="Times New Roman"/>
                        </a:rPr>
                        <a:t>REASONS FOR EXPLORATION</a:t>
                      </a:r>
                      <a:endParaRPr lang="en-US" sz="100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00" b="1" dirty="0">
                          <a:latin typeface="Calibri"/>
                          <a:ea typeface="Calibri"/>
                          <a:cs typeface="Times New Roman"/>
                        </a:rPr>
                        <a:t>HOW LIVES CHANGED THROUGH TRADE</a:t>
                      </a:r>
                      <a:endParaRPr lang="en-US" sz="100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184392">
                <a:tc>
                  <a:txBody>
                    <a:bodyPr/>
                    <a:lstStyle/>
                    <a:p>
                      <a:pPr marL="0" marR="0" algn="ctr">
                        <a:lnSpc>
                          <a:spcPct val="115000"/>
                        </a:lnSpc>
                        <a:spcBef>
                          <a:spcPts val="0"/>
                        </a:spcBef>
                        <a:spcAft>
                          <a:spcPts val="0"/>
                        </a:spcAft>
                      </a:pPr>
                      <a:r>
                        <a:rPr lang="en-US" sz="1050" dirty="0">
                          <a:latin typeface="Kristen ITC"/>
                          <a:ea typeface="Calibri"/>
                          <a:cs typeface="Times New Roman"/>
                        </a:rPr>
                        <a:t>SILK</a:t>
                      </a:r>
                      <a:endParaRPr lang="en-US" sz="1050" dirty="0">
                        <a:latin typeface="Calibri"/>
                        <a:ea typeface="Calibri"/>
                        <a:cs typeface="Times New Roman"/>
                      </a:endParaRPr>
                    </a:p>
                    <a:p>
                      <a:pPr marL="0" marR="0" algn="ctr">
                        <a:lnSpc>
                          <a:spcPct val="115000"/>
                        </a:lnSpc>
                        <a:spcBef>
                          <a:spcPts val="0"/>
                        </a:spcBef>
                        <a:spcAft>
                          <a:spcPts val="0"/>
                        </a:spcAft>
                      </a:pPr>
                      <a:r>
                        <a:rPr lang="en-US" sz="1050" dirty="0">
                          <a:latin typeface="Kristen ITC"/>
                          <a:ea typeface="Calibri"/>
                          <a:cs typeface="Times New Roman"/>
                        </a:rPr>
                        <a:t>Marco Polo &amp; his father &amp; uncle</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50" dirty="0">
                          <a:latin typeface="Kristen ITC"/>
                          <a:ea typeface="Calibri"/>
                          <a:cs typeface="Times New Roman"/>
                        </a:rPr>
                        <a:t>Spices, wool, Buddhism</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50" dirty="0">
                          <a:latin typeface="Kristen ITC"/>
                          <a:ea typeface="Calibri"/>
                          <a:cs typeface="Times New Roman"/>
                        </a:rPr>
                        <a:t>To learn about China, to make money, find new trade opportunities</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50" dirty="0">
                          <a:latin typeface="Kristen ITC"/>
                          <a:ea typeface="Calibri"/>
                          <a:cs typeface="Times New Roman"/>
                        </a:rPr>
                        <a:t>Knowledge of new cultures, fighting towns destroyed</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184392">
                <a:tc>
                  <a:txBody>
                    <a:bodyPr/>
                    <a:lstStyle/>
                    <a:p>
                      <a:pPr marL="0" marR="0" algn="ctr">
                        <a:lnSpc>
                          <a:spcPct val="115000"/>
                        </a:lnSpc>
                        <a:spcBef>
                          <a:spcPts val="0"/>
                        </a:spcBef>
                        <a:spcAft>
                          <a:spcPts val="0"/>
                        </a:spcAft>
                      </a:pPr>
                      <a:r>
                        <a:rPr lang="en-US" sz="1050">
                          <a:latin typeface="Kristen ITC"/>
                          <a:ea typeface="Calibri"/>
                          <a:cs typeface="Times New Roman"/>
                        </a:rPr>
                        <a:t>SPICES</a:t>
                      </a:r>
                      <a:endParaRPr lang="en-US" sz="1050">
                        <a:latin typeface="Calibri"/>
                        <a:ea typeface="Calibri"/>
                        <a:cs typeface="Times New Roman"/>
                      </a:endParaRPr>
                    </a:p>
                    <a:p>
                      <a:pPr marL="0" marR="0" algn="ctr">
                        <a:lnSpc>
                          <a:spcPct val="115000"/>
                        </a:lnSpc>
                        <a:spcBef>
                          <a:spcPts val="0"/>
                        </a:spcBef>
                        <a:spcAft>
                          <a:spcPts val="0"/>
                        </a:spcAft>
                      </a:pPr>
                      <a:r>
                        <a:rPr lang="en-US" sz="1050">
                          <a:latin typeface="Kristen ITC"/>
                          <a:ea typeface="Calibri"/>
                          <a:cs typeface="Times New Roman"/>
                        </a:rPr>
                        <a:t>Ibn Battuta, Ibn Fadln, Barolemeu Dias, Vasco da Gama</a:t>
                      </a:r>
                      <a:endParaRPr lang="en-US" sz="105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50" dirty="0">
                          <a:latin typeface="Kristen ITC"/>
                          <a:ea typeface="Calibri"/>
                          <a:cs typeface="Times New Roman"/>
                        </a:rPr>
                        <a:t>Knowledge of religion, pottery, number system, astrolabe</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50" dirty="0">
                          <a:latin typeface="Kristen ITC"/>
                          <a:ea typeface="Calibri"/>
                          <a:cs typeface="Times New Roman"/>
                        </a:rPr>
                        <a:t>Find a trade route, find wealth</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50" dirty="0">
                          <a:latin typeface="Kristen ITC"/>
                          <a:ea typeface="Calibri"/>
                          <a:cs typeface="Times New Roman"/>
                        </a:rPr>
                        <a:t>Change in culture, new countries in charge of the trading</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656459">
                <a:tc>
                  <a:txBody>
                    <a:bodyPr/>
                    <a:lstStyle/>
                    <a:p>
                      <a:pPr marL="0" marR="0" algn="ctr">
                        <a:lnSpc>
                          <a:spcPct val="115000"/>
                        </a:lnSpc>
                        <a:spcBef>
                          <a:spcPts val="0"/>
                        </a:spcBef>
                        <a:spcAft>
                          <a:spcPts val="0"/>
                        </a:spcAft>
                      </a:pPr>
                      <a:r>
                        <a:rPr lang="en-US" sz="1050" dirty="0" smtClean="0">
                          <a:latin typeface="Kristen ITC"/>
                          <a:ea typeface="Calibri"/>
                          <a:cs typeface="Times New Roman"/>
                        </a:rPr>
                        <a:t>SALT</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50" dirty="0">
                          <a:latin typeface="Kristen ITC"/>
                          <a:ea typeface="Calibri"/>
                          <a:cs typeface="Times New Roman"/>
                        </a:rPr>
                        <a:t>Gold, kola nuts, iron tools, slaves, horses, camels, knowledge of mathematics, astronomy, medicine, and religion</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50" dirty="0">
                          <a:latin typeface="Kristen ITC"/>
                          <a:ea typeface="Calibri"/>
                          <a:cs typeface="Times New Roman"/>
                        </a:rPr>
                        <a:t>To find riches, curiosity, learn new information, find new trade opportunities</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50" dirty="0">
                          <a:latin typeface="Kristen ITC"/>
                          <a:ea typeface="Calibri"/>
                          <a:cs typeface="Times New Roman"/>
                        </a:rPr>
                        <a:t>Spread of Islam, change in culture, new wealth, growth of cities, growth of slave trade</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895029">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endParaRPr lang="en-US" sz="105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bl>
          </a:graphicData>
        </a:graphic>
      </p:graphicFrame>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bg>
      <p:bgPr>
        <a:gradFill>
          <a:gsLst>
            <a:gs pos="0">
              <a:srgbClr val="000082"/>
            </a:gs>
            <a:gs pos="30000">
              <a:srgbClr val="66008F"/>
            </a:gs>
            <a:gs pos="64999">
              <a:srgbClr val="BA0066"/>
            </a:gs>
            <a:gs pos="89999">
              <a:srgbClr val="FF0000"/>
            </a:gs>
            <a:gs pos="100000">
              <a:srgbClr val="FF8200"/>
            </a:gs>
          </a:gsLst>
          <a:lin ang="21000000" scaled="0"/>
        </a:gradFill>
        <a:effectLst/>
      </p:bgPr>
    </p:bg>
    <p:spTree>
      <p:nvGrpSpPr>
        <p:cNvPr id="1" name=""/>
        <p:cNvGrpSpPr/>
        <p:nvPr/>
      </p:nvGrpSpPr>
      <p:grpSpPr>
        <a:xfrm>
          <a:off x="0" y="0"/>
          <a:ext cx="0" cy="0"/>
          <a:chOff x="0" y="0"/>
          <a:chExt cx="0" cy="0"/>
        </a:xfrm>
      </p:grpSpPr>
      <p:sp>
        <p:nvSpPr>
          <p:cNvPr id="2" name="Rectangle 1"/>
          <p:cNvSpPr>
            <a:spLocks noChangeArrowheads="1"/>
          </p:cNvSpPr>
          <p:nvPr/>
        </p:nvSpPr>
        <p:spPr bwMode="auto">
          <a:xfrm>
            <a:off x="2318556" y="0"/>
            <a:ext cx="3777444"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bg1"/>
                </a:solidFill>
                <a:effectLst/>
                <a:latin typeface="Calibri" pitchFamily="34" charset="0"/>
                <a:ea typeface="Calibri" pitchFamily="34" charset="0"/>
                <a:cs typeface="Times New Roman" pitchFamily="18" charset="0"/>
              </a:rPr>
              <a:t>TRADE ACROSS TIME &amp; CULTURES</a:t>
            </a:r>
            <a:endParaRPr kumimoji="0" lang="en-US" sz="1800" b="0" i="0" u="none" strike="noStrike" cap="none" normalizeH="0" baseline="0" dirty="0" smtClean="0">
              <a:ln>
                <a:noFill/>
              </a:ln>
              <a:solidFill>
                <a:schemeClr val="bg1"/>
              </a:solidFill>
              <a:effectLst/>
              <a:latin typeface="Arial" pitchFamily="34" charset="0"/>
            </a:endParaRPr>
          </a:p>
        </p:txBody>
      </p:sp>
      <p:graphicFrame>
        <p:nvGraphicFramePr>
          <p:cNvPr id="3" name="Table 2"/>
          <p:cNvGraphicFramePr>
            <a:graphicFrameLocks noGrp="1"/>
          </p:cNvGraphicFramePr>
          <p:nvPr/>
        </p:nvGraphicFramePr>
        <p:xfrm>
          <a:off x="1828799" y="390970"/>
          <a:ext cx="5105402" cy="6314630"/>
        </p:xfrm>
        <a:graphic>
          <a:graphicData uri="http://schemas.openxmlformats.org/drawingml/2006/table">
            <a:tbl>
              <a:tblPr/>
              <a:tblGrid>
                <a:gridCol w="1143001"/>
                <a:gridCol w="1284567"/>
                <a:gridCol w="1293035"/>
                <a:gridCol w="1384799"/>
              </a:tblGrid>
              <a:tr h="394358">
                <a:tc>
                  <a:txBody>
                    <a:bodyPr/>
                    <a:lstStyle/>
                    <a:p>
                      <a:pPr marL="0" marR="0" algn="ctr">
                        <a:lnSpc>
                          <a:spcPct val="115000"/>
                        </a:lnSpc>
                        <a:spcBef>
                          <a:spcPts val="0"/>
                        </a:spcBef>
                        <a:spcAft>
                          <a:spcPts val="0"/>
                        </a:spcAft>
                      </a:pPr>
                      <a:r>
                        <a:rPr lang="en-US" sz="1000" b="1" dirty="0">
                          <a:latin typeface="Calibri"/>
                          <a:ea typeface="Calibri"/>
                          <a:cs typeface="Times New Roman"/>
                        </a:rPr>
                        <a:t>TYPE OF TRADE</a:t>
                      </a:r>
                      <a:endParaRPr lang="en-US" sz="100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00" b="1">
                          <a:latin typeface="Calibri"/>
                          <a:ea typeface="Calibri"/>
                          <a:cs typeface="Times New Roman"/>
                        </a:rPr>
                        <a:t>GOODS &amp; IDEAS EXCHANGED</a:t>
                      </a:r>
                      <a:endParaRPr lang="en-US" sz="100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00" b="1">
                          <a:latin typeface="Calibri"/>
                          <a:ea typeface="Calibri"/>
                          <a:cs typeface="Times New Roman"/>
                        </a:rPr>
                        <a:t>REASONS FOR EXPLORATION</a:t>
                      </a:r>
                      <a:endParaRPr lang="en-US" sz="100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00" b="1" dirty="0">
                          <a:latin typeface="Calibri"/>
                          <a:ea typeface="Calibri"/>
                          <a:cs typeface="Times New Roman"/>
                        </a:rPr>
                        <a:t>HOW LIVES CHANGED THROUGH TRADE</a:t>
                      </a:r>
                      <a:endParaRPr lang="en-US" sz="100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184392">
                <a:tc>
                  <a:txBody>
                    <a:bodyPr/>
                    <a:lstStyle/>
                    <a:p>
                      <a:pPr marL="0" marR="0" algn="ctr">
                        <a:lnSpc>
                          <a:spcPct val="115000"/>
                        </a:lnSpc>
                        <a:spcBef>
                          <a:spcPts val="0"/>
                        </a:spcBef>
                        <a:spcAft>
                          <a:spcPts val="0"/>
                        </a:spcAft>
                      </a:pPr>
                      <a:r>
                        <a:rPr lang="en-US" sz="1050" dirty="0">
                          <a:latin typeface="Kristen ITC"/>
                          <a:ea typeface="Calibri"/>
                          <a:cs typeface="Times New Roman"/>
                        </a:rPr>
                        <a:t>SILK</a:t>
                      </a:r>
                      <a:endParaRPr lang="en-US" sz="1050" dirty="0">
                        <a:latin typeface="Calibri"/>
                        <a:ea typeface="Calibri"/>
                        <a:cs typeface="Times New Roman"/>
                      </a:endParaRPr>
                    </a:p>
                    <a:p>
                      <a:pPr marL="0" marR="0" algn="ctr">
                        <a:lnSpc>
                          <a:spcPct val="115000"/>
                        </a:lnSpc>
                        <a:spcBef>
                          <a:spcPts val="0"/>
                        </a:spcBef>
                        <a:spcAft>
                          <a:spcPts val="0"/>
                        </a:spcAft>
                      </a:pPr>
                      <a:r>
                        <a:rPr lang="en-US" sz="1050" dirty="0">
                          <a:latin typeface="Kristen ITC"/>
                          <a:ea typeface="Calibri"/>
                          <a:cs typeface="Times New Roman"/>
                        </a:rPr>
                        <a:t>Marco Polo &amp; his father &amp; uncle</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50" dirty="0">
                          <a:latin typeface="Kristen ITC"/>
                          <a:ea typeface="Calibri"/>
                          <a:cs typeface="Times New Roman"/>
                        </a:rPr>
                        <a:t>Spices, wool, Buddhism</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50" dirty="0">
                          <a:latin typeface="Kristen ITC"/>
                          <a:ea typeface="Calibri"/>
                          <a:cs typeface="Times New Roman"/>
                        </a:rPr>
                        <a:t>To learn about China, to make money, find new trade opportunities</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50" dirty="0">
                          <a:latin typeface="Kristen ITC"/>
                          <a:ea typeface="Calibri"/>
                          <a:cs typeface="Times New Roman"/>
                        </a:rPr>
                        <a:t>Knowledge of new cultures, fighting towns destroyed</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184392">
                <a:tc>
                  <a:txBody>
                    <a:bodyPr/>
                    <a:lstStyle/>
                    <a:p>
                      <a:pPr marL="0" marR="0" algn="ctr">
                        <a:lnSpc>
                          <a:spcPct val="115000"/>
                        </a:lnSpc>
                        <a:spcBef>
                          <a:spcPts val="0"/>
                        </a:spcBef>
                        <a:spcAft>
                          <a:spcPts val="0"/>
                        </a:spcAft>
                      </a:pPr>
                      <a:r>
                        <a:rPr lang="en-US" sz="1050">
                          <a:latin typeface="Kristen ITC"/>
                          <a:ea typeface="Calibri"/>
                          <a:cs typeface="Times New Roman"/>
                        </a:rPr>
                        <a:t>SPICES</a:t>
                      </a:r>
                      <a:endParaRPr lang="en-US" sz="1050">
                        <a:latin typeface="Calibri"/>
                        <a:ea typeface="Calibri"/>
                        <a:cs typeface="Times New Roman"/>
                      </a:endParaRPr>
                    </a:p>
                    <a:p>
                      <a:pPr marL="0" marR="0" algn="ctr">
                        <a:lnSpc>
                          <a:spcPct val="115000"/>
                        </a:lnSpc>
                        <a:spcBef>
                          <a:spcPts val="0"/>
                        </a:spcBef>
                        <a:spcAft>
                          <a:spcPts val="0"/>
                        </a:spcAft>
                      </a:pPr>
                      <a:r>
                        <a:rPr lang="en-US" sz="1050">
                          <a:latin typeface="Kristen ITC"/>
                          <a:ea typeface="Calibri"/>
                          <a:cs typeface="Times New Roman"/>
                        </a:rPr>
                        <a:t>Ibn Battuta, Ibn Fadln, Barolemeu Dias, Vasco da Gama</a:t>
                      </a:r>
                      <a:endParaRPr lang="en-US" sz="105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50" dirty="0">
                          <a:latin typeface="Kristen ITC"/>
                          <a:ea typeface="Calibri"/>
                          <a:cs typeface="Times New Roman"/>
                        </a:rPr>
                        <a:t>Knowledge of religion, pottery, number system, astrolabe</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50" dirty="0">
                          <a:latin typeface="Kristen ITC"/>
                          <a:ea typeface="Calibri"/>
                          <a:cs typeface="Times New Roman"/>
                        </a:rPr>
                        <a:t>Find a trade route, find wealth</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50" dirty="0">
                          <a:latin typeface="Kristen ITC"/>
                          <a:ea typeface="Calibri"/>
                          <a:cs typeface="Times New Roman"/>
                        </a:rPr>
                        <a:t>Change in culture, new countries in charge of the trading</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656459">
                <a:tc>
                  <a:txBody>
                    <a:bodyPr/>
                    <a:lstStyle/>
                    <a:p>
                      <a:pPr marL="0" marR="0" algn="ctr">
                        <a:lnSpc>
                          <a:spcPct val="115000"/>
                        </a:lnSpc>
                        <a:spcBef>
                          <a:spcPts val="0"/>
                        </a:spcBef>
                        <a:spcAft>
                          <a:spcPts val="0"/>
                        </a:spcAft>
                      </a:pPr>
                      <a:r>
                        <a:rPr lang="en-US" sz="1050" dirty="0">
                          <a:latin typeface="Kristen ITC"/>
                          <a:ea typeface="Calibri"/>
                          <a:cs typeface="Times New Roman"/>
                        </a:rPr>
                        <a:t>SALT</a:t>
                      </a:r>
                      <a:endParaRPr lang="en-US" sz="1050" dirty="0">
                        <a:latin typeface="Calibri"/>
                        <a:ea typeface="Calibri"/>
                        <a:cs typeface="Times New Roman"/>
                      </a:endParaRPr>
                    </a:p>
                    <a:p>
                      <a:pPr marL="0" marR="0" algn="ctr">
                        <a:lnSpc>
                          <a:spcPct val="115000"/>
                        </a:lnSpc>
                        <a:spcBef>
                          <a:spcPts val="0"/>
                        </a:spcBef>
                        <a:spcAft>
                          <a:spcPts val="0"/>
                        </a:spcAft>
                      </a:pPr>
                      <a:r>
                        <a:rPr lang="en-US" sz="1050" dirty="0">
                          <a:latin typeface="Kristen ITC"/>
                          <a:ea typeface="Calibri"/>
                          <a:cs typeface="Times New Roman"/>
                        </a:rPr>
                        <a:t>Mansa Musa, </a:t>
                      </a:r>
                      <a:r>
                        <a:rPr lang="en-US" sz="1050" dirty="0" err="1">
                          <a:latin typeface="Kristen ITC"/>
                          <a:ea typeface="Calibri"/>
                          <a:cs typeface="Times New Roman"/>
                        </a:rPr>
                        <a:t>Ibn</a:t>
                      </a:r>
                      <a:r>
                        <a:rPr lang="en-US" sz="1050" dirty="0">
                          <a:latin typeface="Kristen ITC"/>
                          <a:ea typeface="Calibri"/>
                          <a:cs typeface="Times New Roman"/>
                        </a:rPr>
                        <a:t> </a:t>
                      </a:r>
                      <a:r>
                        <a:rPr lang="en-US" sz="1050" dirty="0" err="1">
                          <a:latin typeface="Kristen ITC"/>
                          <a:ea typeface="Calibri"/>
                          <a:cs typeface="Times New Roman"/>
                        </a:rPr>
                        <a:t>Battuta</a:t>
                      </a:r>
                      <a:r>
                        <a:rPr lang="en-US" sz="1050" dirty="0">
                          <a:latin typeface="Kristen ITC"/>
                          <a:ea typeface="Calibri"/>
                          <a:cs typeface="Times New Roman"/>
                        </a:rPr>
                        <a:t>, Leo </a:t>
                      </a:r>
                      <a:r>
                        <a:rPr lang="en-US" sz="1050" dirty="0" err="1">
                          <a:latin typeface="Kristen ITC"/>
                          <a:ea typeface="Calibri"/>
                          <a:cs typeface="Times New Roman"/>
                        </a:rPr>
                        <a:t>Africanus</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50" dirty="0">
                          <a:latin typeface="Kristen ITC"/>
                          <a:ea typeface="Calibri"/>
                          <a:cs typeface="Times New Roman"/>
                        </a:rPr>
                        <a:t>Gold, kola nuts, iron tools, slaves, horses, camels, knowledge of mathematics, astronomy, medicine, and religion</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50" dirty="0">
                          <a:latin typeface="Kristen ITC"/>
                          <a:ea typeface="Calibri"/>
                          <a:cs typeface="Times New Roman"/>
                        </a:rPr>
                        <a:t>To find riches, curiosity, learn new information, find new trade opportunities</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50" dirty="0">
                          <a:latin typeface="Kristen ITC"/>
                          <a:ea typeface="Calibri"/>
                          <a:cs typeface="Times New Roman"/>
                        </a:rPr>
                        <a:t>Spread of Islam, change in culture, new wealth, growth of cities, growth of slave trade</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895029">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endParaRPr lang="en-US" sz="105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bl>
          </a:graphicData>
        </a:graphic>
      </p:graphicFrame>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bg>
      <p:bgPr>
        <a:gradFill>
          <a:gsLst>
            <a:gs pos="0">
              <a:srgbClr val="000082"/>
            </a:gs>
            <a:gs pos="30000">
              <a:srgbClr val="66008F"/>
            </a:gs>
            <a:gs pos="64999">
              <a:srgbClr val="BA0066"/>
            </a:gs>
            <a:gs pos="89999">
              <a:srgbClr val="FF0000"/>
            </a:gs>
            <a:gs pos="100000">
              <a:srgbClr val="FF8200"/>
            </a:gs>
          </a:gsLst>
          <a:lin ang="21000000" scaled="0"/>
        </a:gradFill>
        <a:effectLst/>
      </p:bgPr>
    </p:bg>
    <p:spTree>
      <p:nvGrpSpPr>
        <p:cNvPr id="1" name=""/>
        <p:cNvGrpSpPr/>
        <p:nvPr/>
      </p:nvGrpSpPr>
      <p:grpSpPr>
        <a:xfrm>
          <a:off x="0" y="0"/>
          <a:ext cx="0" cy="0"/>
          <a:chOff x="0" y="0"/>
          <a:chExt cx="0" cy="0"/>
        </a:xfrm>
      </p:grpSpPr>
      <p:sp>
        <p:nvSpPr>
          <p:cNvPr id="2" name="Rectangle 1"/>
          <p:cNvSpPr>
            <a:spLocks noChangeArrowheads="1"/>
          </p:cNvSpPr>
          <p:nvPr/>
        </p:nvSpPr>
        <p:spPr bwMode="auto">
          <a:xfrm>
            <a:off x="2318556" y="0"/>
            <a:ext cx="3777444"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bg1"/>
                </a:solidFill>
                <a:effectLst/>
                <a:latin typeface="Calibri" pitchFamily="34" charset="0"/>
                <a:ea typeface="Calibri" pitchFamily="34" charset="0"/>
                <a:cs typeface="Times New Roman" pitchFamily="18" charset="0"/>
              </a:rPr>
              <a:t>TRADE ACROSS TIME &amp; CULTURES</a:t>
            </a:r>
            <a:endParaRPr kumimoji="0" lang="en-US" sz="1800" b="0" i="0" u="none" strike="noStrike" cap="none" normalizeH="0" baseline="0" dirty="0" smtClean="0">
              <a:ln>
                <a:noFill/>
              </a:ln>
              <a:solidFill>
                <a:schemeClr val="bg1"/>
              </a:solidFill>
              <a:effectLst/>
              <a:latin typeface="Arial" pitchFamily="34" charset="0"/>
            </a:endParaRPr>
          </a:p>
        </p:txBody>
      </p:sp>
      <p:graphicFrame>
        <p:nvGraphicFramePr>
          <p:cNvPr id="3" name="Table 2"/>
          <p:cNvGraphicFramePr>
            <a:graphicFrameLocks noGrp="1"/>
          </p:cNvGraphicFramePr>
          <p:nvPr/>
        </p:nvGraphicFramePr>
        <p:xfrm>
          <a:off x="1828799" y="390970"/>
          <a:ext cx="5105402" cy="6314630"/>
        </p:xfrm>
        <a:graphic>
          <a:graphicData uri="http://schemas.openxmlformats.org/drawingml/2006/table">
            <a:tbl>
              <a:tblPr/>
              <a:tblGrid>
                <a:gridCol w="1143001"/>
                <a:gridCol w="1284567"/>
                <a:gridCol w="1293035"/>
                <a:gridCol w="1384799"/>
              </a:tblGrid>
              <a:tr h="394358">
                <a:tc>
                  <a:txBody>
                    <a:bodyPr/>
                    <a:lstStyle/>
                    <a:p>
                      <a:pPr marL="0" marR="0" algn="ctr">
                        <a:lnSpc>
                          <a:spcPct val="115000"/>
                        </a:lnSpc>
                        <a:spcBef>
                          <a:spcPts val="0"/>
                        </a:spcBef>
                        <a:spcAft>
                          <a:spcPts val="0"/>
                        </a:spcAft>
                      </a:pPr>
                      <a:r>
                        <a:rPr lang="en-US" sz="1000" b="1" dirty="0">
                          <a:latin typeface="Calibri"/>
                          <a:ea typeface="Calibri"/>
                          <a:cs typeface="Times New Roman"/>
                        </a:rPr>
                        <a:t>TYPE OF TRADE</a:t>
                      </a:r>
                      <a:endParaRPr lang="en-US" sz="100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00" b="1">
                          <a:latin typeface="Calibri"/>
                          <a:ea typeface="Calibri"/>
                          <a:cs typeface="Times New Roman"/>
                        </a:rPr>
                        <a:t>GOODS &amp; IDEAS EXCHANGED</a:t>
                      </a:r>
                      <a:endParaRPr lang="en-US" sz="100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00" b="1">
                          <a:latin typeface="Calibri"/>
                          <a:ea typeface="Calibri"/>
                          <a:cs typeface="Times New Roman"/>
                        </a:rPr>
                        <a:t>REASONS FOR EXPLORATION</a:t>
                      </a:r>
                      <a:endParaRPr lang="en-US" sz="100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00" b="1" dirty="0">
                          <a:latin typeface="Calibri"/>
                          <a:ea typeface="Calibri"/>
                          <a:cs typeface="Times New Roman"/>
                        </a:rPr>
                        <a:t>HOW LIVES CHANGED THROUGH TRADE</a:t>
                      </a:r>
                      <a:endParaRPr lang="en-US" sz="100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184392">
                <a:tc>
                  <a:txBody>
                    <a:bodyPr/>
                    <a:lstStyle/>
                    <a:p>
                      <a:pPr marL="0" marR="0" algn="ctr">
                        <a:lnSpc>
                          <a:spcPct val="115000"/>
                        </a:lnSpc>
                        <a:spcBef>
                          <a:spcPts val="0"/>
                        </a:spcBef>
                        <a:spcAft>
                          <a:spcPts val="0"/>
                        </a:spcAft>
                      </a:pPr>
                      <a:r>
                        <a:rPr lang="en-US" sz="1050" dirty="0">
                          <a:latin typeface="Kristen ITC"/>
                          <a:ea typeface="Calibri"/>
                          <a:cs typeface="Times New Roman"/>
                        </a:rPr>
                        <a:t>SILK</a:t>
                      </a:r>
                      <a:endParaRPr lang="en-US" sz="1050" dirty="0">
                        <a:latin typeface="Calibri"/>
                        <a:ea typeface="Calibri"/>
                        <a:cs typeface="Times New Roman"/>
                      </a:endParaRPr>
                    </a:p>
                    <a:p>
                      <a:pPr marL="0" marR="0" algn="ctr">
                        <a:lnSpc>
                          <a:spcPct val="115000"/>
                        </a:lnSpc>
                        <a:spcBef>
                          <a:spcPts val="0"/>
                        </a:spcBef>
                        <a:spcAft>
                          <a:spcPts val="0"/>
                        </a:spcAft>
                      </a:pPr>
                      <a:r>
                        <a:rPr lang="en-US" sz="1050" dirty="0">
                          <a:latin typeface="Kristen ITC"/>
                          <a:ea typeface="Calibri"/>
                          <a:cs typeface="Times New Roman"/>
                        </a:rPr>
                        <a:t>Marco Polo &amp; his father &amp; uncle</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50" dirty="0">
                          <a:latin typeface="Kristen ITC"/>
                          <a:ea typeface="Calibri"/>
                          <a:cs typeface="Times New Roman"/>
                        </a:rPr>
                        <a:t>Spices, wool, Buddhism</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50" dirty="0">
                          <a:latin typeface="Kristen ITC"/>
                          <a:ea typeface="Calibri"/>
                          <a:cs typeface="Times New Roman"/>
                        </a:rPr>
                        <a:t>To learn about China, to make money, find new trade opportunities</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50" dirty="0">
                          <a:latin typeface="Kristen ITC"/>
                          <a:ea typeface="Calibri"/>
                          <a:cs typeface="Times New Roman"/>
                        </a:rPr>
                        <a:t>Knowledge of new cultures, fighting towns destroyed</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184392">
                <a:tc>
                  <a:txBody>
                    <a:bodyPr/>
                    <a:lstStyle/>
                    <a:p>
                      <a:pPr marL="0" marR="0" algn="ctr">
                        <a:lnSpc>
                          <a:spcPct val="115000"/>
                        </a:lnSpc>
                        <a:spcBef>
                          <a:spcPts val="0"/>
                        </a:spcBef>
                        <a:spcAft>
                          <a:spcPts val="0"/>
                        </a:spcAft>
                      </a:pPr>
                      <a:r>
                        <a:rPr lang="en-US" sz="1050">
                          <a:latin typeface="Kristen ITC"/>
                          <a:ea typeface="Calibri"/>
                          <a:cs typeface="Times New Roman"/>
                        </a:rPr>
                        <a:t>SPICES</a:t>
                      </a:r>
                      <a:endParaRPr lang="en-US" sz="1050">
                        <a:latin typeface="Calibri"/>
                        <a:ea typeface="Calibri"/>
                        <a:cs typeface="Times New Roman"/>
                      </a:endParaRPr>
                    </a:p>
                    <a:p>
                      <a:pPr marL="0" marR="0" algn="ctr">
                        <a:lnSpc>
                          <a:spcPct val="115000"/>
                        </a:lnSpc>
                        <a:spcBef>
                          <a:spcPts val="0"/>
                        </a:spcBef>
                        <a:spcAft>
                          <a:spcPts val="0"/>
                        </a:spcAft>
                      </a:pPr>
                      <a:r>
                        <a:rPr lang="en-US" sz="1050">
                          <a:latin typeface="Kristen ITC"/>
                          <a:ea typeface="Calibri"/>
                          <a:cs typeface="Times New Roman"/>
                        </a:rPr>
                        <a:t>Ibn Battuta, Ibn Fadln, Barolemeu Dias, Vasco da Gama</a:t>
                      </a:r>
                      <a:endParaRPr lang="en-US" sz="105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50" dirty="0">
                          <a:latin typeface="Kristen ITC"/>
                          <a:ea typeface="Calibri"/>
                          <a:cs typeface="Times New Roman"/>
                        </a:rPr>
                        <a:t>Knowledge of religion, pottery, number system, astrolabe</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50" dirty="0">
                          <a:latin typeface="Kristen ITC"/>
                          <a:ea typeface="Calibri"/>
                          <a:cs typeface="Times New Roman"/>
                        </a:rPr>
                        <a:t>Find a trade route, find wealth</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50" dirty="0">
                          <a:latin typeface="Kristen ITC"/>
                          <a:ea typeface="Calibri"/>
                          <a:cs typeface="Times New Roman"/>
                        </a:rPr>
                        <a:t>Change in culture, new countries in charge of the trading</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656459">
                <a:tc>
                  <a:txBody>
                    <a:bodyPr/>
                    <a:lstStyle/>
                    <a:p>
                      <a:pPr marL="0" marR="0" algn="ctr">
                        <a:lnSpc>
                          <a:spcPct val="115000"/>
                        </a:lnSpc>
                        <a:spcBef>
                          <a:spcPts val="0"/>
                        </a:spcBef>
                        <a:spcAft>
                          <a:spcPts val="0"/>
                        </a:spcAft>
                      </a:pPr>
                      <a:r>
                        <a:rPr lang="en-US" sz="1050" dirty="0">
                          <a:latin typeface="Kristen ITC"/>
                          <a:ea typeface="Calibri"/>
                          <a:cs typeface="Times New Roman"/>
                        </a:rPr>
                        <a:t>SALT</a:t>
                      </a:r>
                      <a:endParaRPr lang="en-US" sz="1050" dirty="0">
                        <a:latin typeface="Calibri"/>
                        <a:ea typeface="Calibri"/>
                        <a:cs typeface="Times New Roman"/>
                      </a:endParaRPr>
                    </a:p>
                    <a:p>
                      <a:pPr marL="0" marR="0" algn="ctr">
                        <a:lnSpc>
                          <a:spcPct val="115000"/>
                        </a:lnSpc>
                        <a:spcBef>
                          <a:spcPts val="0"/>
                        </a:spcBef>
                        <a:spcAft>
                          <a:spcPts val="0"/>
                        </a:spcAft>
                      </a:pPr>
                      <a:r>
                        <a:rPr lang="en-US" sz="1050" dirty="0">
                          <a:latin typeface="Kristen ITC"/>
                          <a:ea typeface="Calibri"/>
                          <a:cs typeface="Times New Roman"/>
                        </a:rPr>
                        <a:t>Mansa Musa, </a:t>
                      </a:r>
                      <a:r>
                        <a:rPr lang="en-US" sz="1050" dirty="0" err="1">
                          <a:latin typeface="Kristen ITC"/>
                          <a:ea typeface="Calibri"/>
                          <a:cs typeface="Times New Roman"/>
                        </a:rPr>
                        <a:t>Ibn</a:t>
                      </a:r>
                      <a:r>
                        <a:rPr lang="en-US" sz="1050" dirty="0">
                          <a:latin typeface="Kristen ITC"/>
                          <a:ea typeface="Calibri"/>
                          <a:cs typeface="Times New Roman"/>
                        </a:rPr>
                        <a:t> </a:t>
                      </a:r>
                      <a:r>
                        <a:rPr lang="en-US" sz="1050" dirty="0" err="1">
                          <a:latin typeface="Kristen ITC"/>
                          <a:ea typeface="Calibri"/>
                          <a:cs typeface="Times New Roman"/>
                        </a:rPr>
                        <a:t>Battuta</a:t>
                      </a:r>
                      <a:r>
                        <a:rPr lang="en-US" sz="1050" dirty="0">
                          <a:latin typeface="Kristen ITC"/>
                          <a:ea typeface="Calibri"/>
                          <a:cs typeface="Times New Roman"/>
                        </a:rPr>
                        <a:t>, Leo </a:t>
                      </a:r>
                      <a:r>
                        <a:rPr lang="en-US" sz="1050" dirty="0" err="1">
                          <a:latin typeface="Kristen ITC"/>
                          <a:ea typeface="Calibri"/>
                          <a:cs typeface="Times New Roman"/>
                        </a:rPr>
                        <a:t>Africanus</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50" dirty="0">
                          <a:latin typeface="Kristen ITC"/>
                          <a:ea typeface="Calibri"/>
                          <a:cs typeface="Times New Roman"/>
                        </a:rPr>
                        <a:t>Gold, kola nuts, iron tools, slaves, horses, camels, knowledge of mathematics, astronomy, medicine, and religion</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50" dirty="0">
                          <a:latin typeface="Kristen ITC"/>
                          <a:ea typeface="Calibri"/>
                          <a:cs typeface="Times New Roman"/>
                        </a:rPr>
                        <a:t>To find riches, curiosity, learn new information, find new trade opportunities</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50" dirty="0">
                          <a:latin typeface="Kristen ITC"/>
                          <a:ea typeface="Calibri"/>
                          <a:cs typeface="Times New Roman"/>
                        </a:rPr>
                        <a:t>Spread of Islam, change in culture, new wealth, growth of cities, growth of slave trade</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895029">
                <a:tc>
                  <a:txBody>
                    <a:bodyPr/>
                    <a:lstStyle/>
                    <a:p>
                      <a:pPr marL="0" marR="0" algn="ctr">
                        <a:lnSpc>
                          <a:spcPct val="115000"/>
                        </a:lnSpc>
                        <a:spcBef>
                          <a:spcPts val="0"/>
                        </a:spcBef>
                        <a:spcAft>
                          <a:spcPts val="0"/>
                        </a:spcAft>
                      </a:pPr>
                      <a:r>
                        <a:rPr lang="en-US" sz="1050" dirty="0" smtClean="0">
                          <a:latin typeface="Kristen ITC"/>
                          <a:ea typeface="Calibri"/>
                          <a:cs typeface="Times New Roman"/>
                        </a:rPr>
                        <a:t>FUR</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endParaRPr lang="en-US" sz="105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bl>
          </a:graphicData>
        </a:graphic>
      </p:graphicFrame>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bg>
      <p:bgPr>
        <a:gradFill>
          <a:gsLst>
            <a:gs pos="0">
              <a:srgbClr val="000082"/>
            </a:gs>
            <a:gs pos="30000">
              <a:srgbClr val="66008F"/>
            </a:gs>
            <a:gs pos="64999">
              <a:srgbClr val="BA0066"/>
            </a:gs>
            <a:gs pos="89999">
              <a:srgbClr val="FF0000"/>
            </a:gs>
            <a:gs pos="100000">
              <a:srgbClr val="FF8200"/>
            </a:gs>
          </a:gsLst>
          <a:lin ang="21000000" scaled="0"/>
        </a:gradFill>
        <a:effectLst/>
      </p:bgPr>
    </p:bg>
    <p:spTree>
      <p:nvGrpSpPr>
        <p:cNvPr id="1" name=""/>
        <p:cNvGrpSpPr/>
        <p:nvPr/>
      </p:nvGrpSpPr>
      <p:grpSpPr>
        <a:xfrm>
          <a:off x="0" y="0"/>
          <a:ext cx="0" cy="0"/>
          <a:chOff x="0" y="0"/>
          <a:chExt cx="0" cy="0"/>
        </a:xfrm>
      </p:grpSpPr>
      <p:sp>
        <p:nvSpPr>
          <p:cNvPr id="2" name="Rectangle 1"/>
          <p:cNvSpPr>
            <a:spLocks noChangeArrowheads="1"/>
          </p:cNvSpPr>
          <p:nvPr/>
        </p:nvSpPr>
        <p:spPr bwMode="auto">
          <a:xfrm>
            <a:off x="2318556" y="0"/>
            <a:ext cx="3777444"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bg1"/>
                </a:solidFill>
                <a:effectLst/>
                <a:latin typeface="Calibri" pitchFamily="34" charset="0"/>
                <a:ea typeface="Calibri" pitchFamily="34" charset="0"/>
                <a:cs typeface="Times New Roman" pitchFamily="18" charset="0"/>
              </a:rPr>
              <a:t>TRADE ACROSS TIME &amp; CULTURES</a:t>
            </a:r>
            <a:endParaRPr kumimoji="0" lang="en-US" sz="1800" b="0" i="0" u="none" strike="noStrike" cap="none" normalizeH="0" baseline="0" dirty="0" smtClean="0">
              <a:ln>
                <a:noFill/>
              </a:ln>
              <a:solidFill>
                <a:schemeClr val="bg1"/>
              </a:solidFill>
              <a:effectLst/>
              <a:latin typeface="Arial" pitchFamily="34" charset="0"/>
            </a:endParaRPr>
          </a:p>
        </p:txBody>
      </p:sp>
      <p:graphicFrame>
        <p:nvGraphicFramePr>
          <p:cNvPr id="3" name="Table 2"/>
          <p:cNvGraphicFramePr>
            <a:graphicFrameLocks noGrp="1"/>
          </p:cNvGraphicFramePr>
          <p:nvPr/>
        </p:nvGraphicFramePr>
        <p:xfrm>
          <a:off x="1828799" y="390970"/>
          <a:ext cx="5105402" cy="6314630"/>
        </p:xfrm>
        <a:graphic>
          <a:graphicData uri="http://schemas.openxmlformats.org/drawingml/2006/table">
            <a:tbl>
              <a:tblPr/>
              <a:tblGrid>
                <a:gridCol w="1143001"/>
                <a:gridCol w="1284567"/>
                <a:gridCol w="1293035"/>
                <a:gridCol w="1384799"/>
              </a:tblGrid>
              <a:tr h="394358">
                <a:tc>
                  <a:txBody>
                    <a:bodyPr/>
                    <a:lstStyle/>
                    <a:p>
                      <a:pPr marL="0" marR="0" algn="ctr">
                        <a:lnSpc>
                          <a:spcPct val="115000"/>
                        </a:lnSpc>
                        <a:spcBef>
                          <a:spcPts val="0"/>
                        </a:spcBef>
                        <a:spcAft>
                          <a:spcPts val="0"/>
                        </a:spcAft>
                      </a:pPr>
                      <a:r>
                        <a:rPr lang="en-US" sz="1000" b="1" dirty="0">
                          <a:latin typeface="Calibri"/>
                          <a:ea typeface="Calibri"/>
                          <a:cs typeface="Times New Roman"/>
                        </a:rPr>
                        <a:t>TYPE OF TRADE</a:t>
                      </a:r>
                      <a:endParaRPr lang="en-US" sz="100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00" b="1">
                          <a:latin typeface="Calibri"/>
                          <a:ea typeface="Calibri"/>
                          <a:cs typeface="Times New Roman"/>
                        </a:rPr>
                        <a:t>GOODS &amp; IDEAS EXCHANGED</a:t>
                      </a:r>
                      <a:endParaRPr lang="en-US" sz="100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00" b="1">
                          <a:latin typeface="Calibri"/>
                          <a:ea typeface="Calibri"/>
                          <a:cs typeface="Times New Roman"/>
                        </a:rPr>
                        <a:t>REASONS FOR EXPLORATION</a:t>
                      </a:r>
                      <a:endParaRPr lang="en-US" sz="100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00" b="1" dirty="0">
                          <a:latin typeface="Calibri"/>
                          <a:ea typeface="Calibri"/>
                          <a:cs typeface="Times New Roman"/>
                        </a:rPr>
                        <a:t>HOW LIVES CHANGED THROUGH TRADE</a:t>
                      </a:r>
                      <a:endParaRPr lang="en-US" sz="100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184392">
                <a:tc>
                  <a:txBody>
                    <a:bodyPr/>
                    <a:lstStyle/>
                    <a:p>
                      <a:pPr marL="0" marR="0" algn="ctr">
                        <a:lnSpc>
                          <a:spcPct val="115000"/>
                        </a:lnSpc>
                        <a:spcBef>
                          <a:spcPts val="0"/>
                        </a:spcBef>
                        <a:spcAft>
                          <a:spcPts val="0"/>
                        </a:spcAft>
                      </a:pPr>
                      <a:r>
                        <a:rPr lang="en-US" sz="1050" dirty="0">
                          <a:latin typeface="Kristen ITC"/>
                          <a:ea typeface="Calibri"/>
                          <a:cs typeface="Times New Roman"/>
                        </a:rPr>
                        <a:t>SILK</a:t>
                      </a:r>
                      <a:endParaRPr lang="en-US" sz="1050" dirty="0">
                        <a:latin typeface="Calibri"/>
                        <a:ea typeface="Calibri"/>
                        <a:cs typeface="Times New Roman"/>
                      </a:endParaRPr>
                    </a:p>
                    <a:p>
                      <a:pPr marL="0" marR="0" algn="ctr">
                        <a:lnSpc>
                          <a:spcPct val="115000"/>
                        </a:lnSpc>
                        <a:spcBef>
                          <a:spcPts val="0"/>
                        </a:spcBef>
                        <a:spcAft>
                          <a:spcPts val="0"/>
                        </a:spcAft>
                      </a:pPr>
                      <a:r>
                        <a:rPr lang="en-US" sz="1050" dirty="0">
                          <a:latin typeface="Kristen ITC"/>
                          <a:ea typeface="Calibri"/>
                          <a:cs typeface="Times New Roman"/>
                        </a:rPr>
                        <a:t>Marco Polo &amp; his father &amp; uncle</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50" dirty="0">
                          <a:latin typeface="Kristen ITC"/>
                          <a:ea typeface="Calibri"/>
                          <a:cs typeface="Times New Roman"/>
                        </a:rPr>
                        <a:t>Spices, wool, Buddhism</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50" dirty="0">
                          <a:latin typeface="Kristen ITC"/>
                          <a:ea typeface="Calibri"/>
                          <a:cs typeface="Times New Roman"/>
                        </a:rPr>
                        <a:t>To learn about China, to make money, find new trade opportunities</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50" dirty="0">
                          <a:latin typeface="Kristen ITC"/>
                          <a:ea typeface="Calibri"/>
                          <a:cs typeface="Times New Roman"/>
                        </a:rPr>
                        <a:t>Knowledge of new cultures, fighting towns destroyed</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184392">
                <a:tc>
                  <a:txBody>
                    <a:bodyPr/>
                    <a:lstStyle/>
                    <a:p>
                      <a:pPr marL="0" marR="0" algn="ctr">
                        <a:lnSpc>
                          <a:spcPct val="115000"/>
                        </a:lnSpc>
                        <a:spcBef>
                          <a:spcPts val="0"/>
                        </a:spcBef>
                        <a:spcAft>
                          <a:spcPts val="0"/>
                        </a:spcAft>
                      </a:pPr>
                      <a:r>
                        <a:rPr lang="en-US" sz="1050">
                          <a:latin typeface="Kristen ITC"/>
                          <a:ea typeface="Calibri"/>
                          <a:cs typeface="Times New Roman"/>
                        </a:rPr>
                        <a:t>SPICES</a:t>
                      </a:r>
                      <a:endParaRPr lang="en-US" sz="1050">
                        <a:latin typeface="Calibri"/>
                        <a:ea typeface="Calibri"/>
                        <a:cs typeface="Times New Roman"/>
                      </a:endParaRPr>
                    </a:p>
                    <a:p>
                      <a:pPr marL="0" marR="0" algn="ctr">
                        <a:lnSpc>
                          <a:spcPct val="115000"/>
                        </a:lnSpc>
                        <a:spcBef>
                          <a:spcPts val="0"/>
                        </a:spcBef>
                        <a:spcAft>
                          <a:spcPts val="0"/>
                        </a:spcAft>
                      </a:pPr>
                      <a:r>
                        <a:rPr lang="en-US" sz="1050">
                          <a:latin typeface="Kristen ITC"/>
                          <a:ea typeface="Calibri"/>
                          <a:cs typeface="Times New Roman"/>
                        </a:rPr>
                        <a:t>Ibn Battuta, Ibn Fadln, Barolemeu Dias, Vasco da Gama</a:t>
                      </a:r>
                      <a:endParaRPr lang="en-US" sz="105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50" dirty="0">
                          <a:latin typeface="Kristen ITC"/>
                          <a:ea typeface="Calibri"/>
                          <a:cs typeface="Times New Roman"/>
                        </a:rPr>
                        <a:t>Knowledge of religion, pottery, number system, astrolabe</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50" dirty="0">
                          <a:latin typeface="Kristen ITC"/>
                          <a:ea typeface="Calibri"/>
                          <a:cs typeface="Times New Roman"/>
                        </a:rPr>
                        <a:t>Find a trade route, find wealth</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50" dirty="0">
                          <a:latin typeface="Kristen ITC"/>
                          <a:ea typeface="Calibri"/>
                          <a:cs typeface="Times New Roman"/>
                        </a:rPr>
                        <a:t>Change in culture, new countries in charge of the trading</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656459">
                <a:tc>
                  <a:txBody>
                    <a:bodyPr/>
                    <a:lstStyle/>
                    <a:p>
                      <a:pPr marL="0" marR="0" algn="ctr">
                        <a:lnSpc>
                          <a:spcPct val="115000"/>
                        </a:lnSpc>
                        <a:spcBef>
                          <a:spcPts val="0"/>
                        </a:spcBef>
                        <a:spcAft>
                          <a:spcPts val="0"/>
                        </a:spcAft>
                      </a:pPr>
                      <a:r>
                        <a:rPr lang="en-US" sz="1050" dirty="0">
                          <a:latin typeface="Kristen ITC"/>
                          <a:ea typeface="Calibri"/>
                          <a:cs typeface="Times New Roman"/>
                        </a:rPr>
                        <a:t>SALT</a:t>
                      </a:r>
                      <a:endParaRPr lang="en-US" sz="1050" dirty="0">
                        <a:latin typeface="Calibri"/>
                        <a:ea typeface="Calibri"/>
                        <a:cs typeface="Times New Roman"/>
                      </a:endParaRPr>
                    </a:p>
                    <a:p>
                      <a:pPr marL="0" marR="0" algn="ctr">
                        <a:lnSpc>
                          <a:spcPct val="115000"/>
                        </a:lnSpc>
                        <a:spcBef>
                          <a:spcPts val="0"/>
                        </a:spcBef>
                        <a:spcAft>
                          <a:spcPts val="0"/>
                        </a:spcAft>
                      </a:pPr>
                      <a:r>
                        <a:rPr lang="en-US" sz="1050" dirty="0">
                          <a:latin typeface="Kristen ITC"/>
                          <a:ea typeface="Calibri"/>
                          <a:cs typeface="Times New Roman"/>
                        </a:rPr>
                        <a:t>Mansa Musa, </a:t>
                      </a:r>
                      <a:r>
                        <a:rPr lang="en-US" sz="1050" dirty="0" err="1">
                          <a:latin typeface="Kristen ITC"/>
                          <a:ea typeface="Calibri"/>
                          <a:cs typeface="Times New Roman"/>
                        </a:rPr>
                        <a:t>Ibn</a:t>
                      </a:r>
                      <a:r>
                        <a:rPr lang="en-US" sz="1050" dirty="0">
                          <a:latin typeface="Kristen ITC"/>
                          <a:ea typeface="Calibri"/>
                          <a:cs typeface="Times New Roman"/>
                        </a:rPr>
                        <a:t> </a:t>
                      </a:r>
                      <a:r>
                        <a:rPr lang="en-US" sz="1050" dirty="0" err="1">
                          <a:latin typeface="Kristen ITC"/>
                          <a:ea typeface="Calibri"/>
                          <a:cs typeface="Times New Roman"/>
                        </a:rPr>
                        <a:t>Battuta</a:t>
                      </a:r>
                      <a:r>
                        <a:rPr lang="en-US" sz="1050" dirty="0">
                          <a:latin typeface="Kristen ITC"/>
                          <a:ea typeface="Calibri"/>
                          <a:cs typeface="Times New Roman"/>
                        </a:rPr>
                        <a:t>, Leo </a:t>
                      </a:r>
                      <a:r>
                        <a:rPr lang="en-US" sz="1050" dirty="0" err="1">
                          <a:latin typeface="Kristen ITC"/>
                          <a:ea typeface="Calibri"/>
                          <a:cs typeface="Times New Roman"/>
                        </a:rPr>
                        <a:t>Africanus</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50" dirty="0">
                          <a:latin typeface="Kristen ITC"/>
                          <a:ea typeface="Calibri"/>
                          <a:cs typeface="Times New Roman"/>
                        </a:rPr>
                        <a:t>Gold, kola nuts, iron tools, slaves, horses, camels, knowledge of mathematics, astronomy, medicine, and religion</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50" dirty="0">
                          <a:latin typeface="Kristen ITC"/>
                          <a:ea typeface="Calibri"/>
                          <a:cs typeface="Times New Roman"/>
                        </a:rPr>
                        <a:t>To find riches, curiosity, learn new information, find new trade opportunities</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50" dirty="0">
                          <a:latin typeface="Kristen ITC"/>
                          <a:ea typeface="Calibri"/>
                          <a:cs typeface="Times New Roman"/>
                        </a:rPr>
                        <a:t>Spread of Islam, change in culture, new wealth, growth of cities, growth of slave trade</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895029">
                <a:tc>
                  <a:txBody>
                    <a:bodyPr/>
                    <a:lstStyle/>
                    <a:p>
                      <a:pPr marL="0" marR="0" algn="ctr">
                        <a:lnSpc>
                          <a:spcPct val="115000"/>
                        </a:lnSpc>
                        <a:spcBef>
                          <a:spcPts val="0"/>
                        </a:spcBef>
                        <a:spcAft>
                          <a:spcPts val="0"/>
                        </a:spcAft>
                      </a:pPr>
                      <a:r>
                        <a:rPr lang="en-US" sz="1050" dirty="0" smtClean="0">
                          <a:latin typeface="Kristen ITC"/>
                          <a:ea typeface="Calibri"/>
                          <a:cs typeface="Times New Roman"/>
                        </a:rPr>
                        <a:t>FUR</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50" dirty="0">
                          <a:latin typeface="Kristen ITC"/>
                          <a:ea typeface="Calibri"/>
                          <a:cs typeface="Times New Roman"/>
                        </a:rPr>
                        <a:t>Metal, glass, tools, knives, awls, sewing needles, wire, sword blades, arrowheads, blankets, cloth, skills of fishing &amp; hunting</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bl>
          </a:graphicData>
        </a:graphic>
      </p:graphicFrame>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bg>
      <p:bgPr>
        <a:gradFill>
          <a:gsLst>
            <a:gs pos="0">
              <a:srgbClr val="000082"/>
            </a:gs>
            <a:gs pos="30000">
              <a:srgbClr val="66008F"/>
            </a:gs>
            <a:gs pos="64999">
              <a:srgbClr val="BA0066"/>
            </a:gs>
            <a:gs pos="89999">
              <a:srgbClr val="FF0000"/>
            </a:gs>
            <a:gs pos="100000">
              <a:srgbClr val="FF8200"/>
            </a:gs>
          </a:gsLst>
          <a:lin ang="21000000" scaled="0"/>
        </a:gradFill>
        <a:effectLst/>
      </p:bgPr>
    </p:bg>
    <p:spTree>
      <p:nvGrpSpPr>
        <p:cNvPr id="1" name=""/>
        <p:cNvGrpSpPr/>
        <p:nvPr/>
      </p:nvGrpSpPr>
      <p:grpSpPr>
        <a:xfrm>
          <a:off x="0" y="0"/>
          <a:ext cx="0" cy="0"/>
          <a:chOff x="0" y="0"/>
          <a:chExt cx="0" cy="0"/>
        </a:xfrm>
      </p:grpSpPr>
      <p:sp>
        <p:nvSpPr>
          <p:cNvPr id="2" name="Rectangle 1"/>
          <p:cNvSpPr>
            <a:spLocks noChangeArrowheads="1"/>
          </p:cNvSpPr>
          <p:nvPr/>
        </p:nvSpPr>
        <p:spPr bwMode="auto">
          <a:xfrm>
            <a:off x="2318556" y="0"/>
            <a:ext cx="3777444"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bg1"/>
                </a:solidFill>
                <a:effectLst/>
                <a:latin typeface="Calibri" pitchFamily="34" charset="0"/>
                <a:ea typeface="Calibri" pitchFamily="34" charset="0"/>
                <a:cs typeface="Times New Roman" pitchFamily="18" charset="0"/>
              </a:rPr>
              <a:t>TRADE ACROSS TIME &amp; CULTURES</a:t>
            </a:r>
            <a:endParaRPr kumimoji="0" lang="en-US" sz="1800" b="0" i="0" u="none" strike="noStrike" cap="none" normalizeH="0" baseline="0" dirty="0" smtClean="0">
              <a:ln>
                <a:noFill/>
              </a:ln>
              <a:solidFill>
                <a:schemeClr val="bg1"/>
              </a:solidFill>
              <a:effectLst/>
              <a:latin typeface="Arial" pitchFamily="34" charset="0"/>
            </a:endParaRPr>
          </a:p>
        </p:txBody>
      </p:sp>
      <p:graphicFrame>
        <p:nvGraphicFramePr>
          <p:cNvPr id="3" name="Table 2"/>
          <p:cNvGraphicFramePr>
            <a:graphicFrameLocks noGrp="1"/>
          </p:cNvGraphicFramePr>
          <p:nvPr/>
        </p:nvGraphicFramePr>
        <p:xfrm>
          <a:off x="1828799" y="390970"/>
          <a:ext cx="5105402" cy="6314630"/>
        </p:xfrm>
        <a:graphic>
          <a:graphicData uri="http://schemas.openxmlformats.org/drawingml/2006/table">
            <a:tbl>
              <a:tblPr/>
              <a:tblGrid>
                <a:gridCol w="1143001"/>
                <a:gridCol w="1284567"/>
                <a:gridCol w="1293035"/>
                <a:gridCol w="1384799"/>
              </a:tblGrid>
              <a:tr h="394358">
                <a:tc>
                  <a:txBody>
                    <a:bodyPr/>
                    <a:lstStyle/>
                    <a:p>
                      <a:pPr marL="0" marR="0" algn="ctr">
                        <a:lnSpc>
                          <a:spcPct val="115000"/>
                        </a:lnSpc>
                        <a:spcBef>
                          <a:spcPts val="0"/>
                        </a:spcBef>
                        <a:spcAft>
                          <a:spcPts val="0"/>
                        </a:spcAft>
                      </a:pPr>
                      <a:r>
                        <a:rPr lang="en-US" sz="1000" b="1" dirty="0">
                          <a:latin typeface="Calibri"/>
                          <a:ea typeface="Calibri"/>
                          <a:cs typeface="Times New Roman"/>
                        </a:rPr>
                        <a:t>TYPE OF TRADE</a:t>
                      </a:r>
                      <a:endParaRPr lang="en-US" sz="100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00" b="1">
                          <a:latin typeface="Calibri"/>
                          <a:ea typeface="Calibri"/>
                          <a:cs typeface="Times New Roman"/>
                        </a:rPr>
                        <a:t>GOODS &amp; IDEAS EXCHANGED</a:t>
                      </a:r>
                      <a:endParaRPr lang="en-US" sz="100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00" b="1">
                          <a:latin typeface="Calibri"/>
                          <a:ea typeface="Calibri"/>
                          <a:cs typeface="Times New Roman"/>
                        </a:rPr>
                        <a:t>REASONS FOR EXPLORATION</a:t>
                      </a:r>
                      <a:endParaRPr lang="en-US" sz="100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00" b="1" dirty="0">
                          <a:latin typeface="Calibri"/>
                          <a:ea typeface="Calibri"/>
                          <a:cs typeface="Times New Roman"/>
                        </a:rPr>
                        <a:t>HOW LIVES CHANGED THROUGH TRADE</a:t>
                      </a:r>
                      <a:endParaRPr lang="en-US" sz="100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184392">
                <a:tc>
                  <a:txBody>
                    <a:bodyPr/>
                    <a:lstStyle/>
                    <a:p>
                      <a:pPr marL="0" marR="0" algn="ctr">
                        <a:lnSpc>
                          <a:spcPct val="115000"/>
                        </a:lnSpc>
                        <a:spcBef>
                          <a:spcPts val="0"/>
                        </a:spcBef>
                        <a:spcAft>
                          <a:spcPts val="0"/>
                        </a:spcAft>
                      </a:pPr>
                      <a:r>
                        <a:rPr lang="en-US" sz="1050" dirty="0">
                          <a:latin typeface="Kristen ITC"/>
                          <a:ea typeface="Calibri"/>
                          <a:cs typeface="Times New Roman"/>
                        </a:rPr>
                        <a:t>SILK</a:t>
                      </a:r>
                      <a:endParaRPr lang="en-US" sz="1050" dirty="0">
                        <a:latin typeface="Calibri"/>
                        <a:ea typeface="Calibri"/>
                        <a:cs typeface="Times New Roman"/>
                      </a:endParaRPr>
                    </a:p>
                    <a:p>
                      <a:pPr marL="0" marR="0" algn="ctr">
                        <a:lnSpc>
                          <a:spcPct val="115000"/>
                        </a:lnSpc>
                        <a:spcBef>
                          <a:spcPts val="0"/>
                        </a:spcBef>
                        <a:spcAft>
                          <a:spcPts val="0"/>
                        </a:spcAft>
                      </a:pPr>
                      <a:r>
                        <a:rPr lang="en-US" sz="1050" dirty="0">
                          <a:latin typeface="Kristen ITC"/>
                          <a:ea typeface="Calibri"/>
                          <a:cs typeface="Times New Roman"/>
                        </a:rPr>
                        <a:t>Marco Polo &amp; his father &amp; uncle</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50" dirty="0">
                          <a:latin typeface="Kristen ITC"/>
                          <a:ea typeface="Calibri"/>
                          <a:cs typeface="Times New Roman"/>
                        </a:rPr>
                        <a:t>Spices, wool, Buddhism</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50" dirty="0">
                          <a:latin typeface="Kristen ITC"/>
                          <a:ea typeface="Calibri"/>
                          <a:cs typeface="Times New Roman"/>
                        </a:rPr>
                        <a:t>To learn about China, to make money, find new trade opportunities</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50" dirty="0">
                          <a:latin typeface="Kristen ITC"/>
                          <a:ea typeface="Calibri"/>
                          <a:cs typeface="Times New Roman"/>
                        </a:rPr>
                        <a:t>Knowledge of new cultures, fighting towns destroyed</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184392">
                <a:tc>
                  <a:txBody>
                    <a:bodyPr/>
                    <a:lstStyle/>
                    <a:p>
                      <a:pPr marL="0" marR="0" algn="ctr">
                        <a:lnSpc>
                          <a:spcPct val="115000"/>
                        </a:lnSpc>
                        <a:spcBef>
                          <a:spcPts val="0"/>
                        </a:spcBef>
                        <a:spcAft>
                          <a:spcPts val="0"/>
                        </a:spcAft>
                      </a:pPr>
                      <a:r>
                        <a:rPr lang="en-US" sz="1050">
                          <a:latin typeface="Kristen ITC"/>
                          <a:ea typeface="Calibri"/>
                          <a:cs typeface="Times New Roman"/>
                        </a:rPr>
                        <a:t>SPICES</a:t>
                      </a:r>
                      <a:endParaRPr lang="en-US" sz="1050">
                        <a:latin typeface="Calibri"/>
                        <a:ea typeface="Calibri"/>
                        <a:cs typeface="Times New Roman"/>
                      </a:endParaRPr>
                    </a:p>
                    <a:p>
                      <a:pPr marL="0" marR="0" algn="ctr">
                        <a:lnSpc>
                          <a:spcPct val="115000"/>
                        </a:lnSpc>
                        <a:spcBef>
                          <a:spcPts val="0"/>
                        </a:spcBef>
                        <a:spcAft>
                          <a:spcPts val="0"/>
                        </a:spcAft>
                      </a:pPr>
                      <a:r>
                        <a:rPr lang="en-US" sz="1050">
                          <a:latin typeface="Kristen ITC"/>
                          <a:ea typeface="Calibri"/>
                          <a:cs typeface="Times New Roman"/>
                        </a:rPr>
                        <a:t>Ibn Battuta, Ibn Fadln, Barolemeu Dias, Vasco da Gama</a:t>
                      </a:r>
                      <a:endParaRPr lang="en-US" sz="105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50" dirty="0">
                          <a:latin typeface="Kristen ITC"/>
                          <a:ea typeface="Calibri"/>
                          <a:cs typeface="Times New Roman"/>
                        </a:rPr>
                        <a:t>Knowledge of religion, pottery, number system, astrolabe</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50" dirty="0">
                          <a:latin typeface="Kristen ITC"/>
                          <a:ea typeface="Calibri"/>
                          <a:cs typeface="Times New Roman"/>
                        </a:rPr>
                        <a:t>Find a trade route, find wealth</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50" dirty="0">
                          <a:latin typeface="Kristen ITC"/>
                          <a:ea typeface="Calibri"/>
                          <a:cs typeface="Times New Roman"/>
                        </a:rPr>
                        <a:t>Change in culture, new countries in charge of the trading</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656459">
                <a:tc>
                  <a:txBody>
                    <a:bodyPr/>
                    <a:lstStyle/>
                    <a:p>
                      <a:pPr marL="0" marR="0" algn="ctr">
                        <a:lnSpc>
                          <a:spcPct val="115000"/>
                        </a:lnSpc>
                        <a:spcBef>
                          <a:spcPts val="0"/>
                        </a:spcBef>
                        <a:spcAft>
                          <a:spcPts val="0"/>
                        </a:spcAft>
                      </a:pPr>
                      <a:r>
                        <a:rPr lang="en-US" sz="1050" dirty="0">
                          <a:latin typeface="Kristen ITC"/>
                          <a:ea typeface="Calibri"/>
                          <a:cs typeface="Times New Roman"/>
                        </a:rPr>
                        <a:t>SALT</a:t>
                      </a:r>
                      <a:endParaRPr lang="en-US" sz="1050" dirty="0">
                        <a:latin typeface="Calibri"/>
                        <a:ea typeface="Calibri"/>
                        <a:cs typeface="Times New Roman"/>
                      </a:endParaRPr>
                    </a:p>
                    <a:p>
                      <a:pPr marL="0" marR="0" algn="ctr">
                        <a:lnSpc>
                          <a:spcPct val="115000"/>
                        </a:lnSpc>
                        <a:spcBef>
                          <a:spcPts val="0"/>
                        </a:spcBef>
                        <a:spcAft>
                          <a:spcPts val="0"/>
                        </a:spcAft>
                      </a:pPr>
                      <a:r>
                        <a:rPr lang="en-US" sz="1050" dirty="0">
                          <a:latin typeface="Kristen ITC"/>
                          <a:ea typeface="Calibri"/>
                          <a:cs typeface="Times New Roman"/>
                        </a:rPr>
                        <a:t>Mansa Musa, </a:t>
                      </a:r>
                      <a:r>
                        <a:rPr lang="en-US" sz="1050" dirty="0" err="1">
                          <a:latin typeface="Kristen ITC"/>
                          <a:ea typeface="Calibri"/>
                          <a:cs typeface="Times New Roman"/>
                        </a:rPr>
                        <a:t>Ibn</a:t>
                      </a:r>
                      <a:r>
                        <a:rPr lang="en-US" sz="1050" dirty="0">
                          <a:latin typeface="Kristen ITC"/>
                          <a:ea typeface="Calibri"/>
                          <a:cs typeface="Times New Roman"/>
                        </a:rPr>
                        <a:t> </a:t>
                      </a:r>
                      <a:r>
                        <a:rPr lang="en-US" sz="1050" dirty="0" err="1">
                          <a:latin typeface="Kristen ITC"/>
                          <a:ea typeface="Calibri"/>
                          <a:cs typeface="Times New Roman"/>
                        </a:rPr>
                        <a:t>Battuta</a:t>
                      </a:r>
                      <a:r>
                        <a:rPr lang="en-US" sz="1050" dirty="0">
                          <a:latin typeface="Kristen ITC"/>
                          <a:ea typeface="Calibri"/>
                          <a:cs typeface="Times New Roman"/>
                        </a:rPr>
                        <a:t>, Leo </a:t>
                      </a:r>
                      <a:r>
                        <a:rPr lang="en-US" sz="1050" dirty="0" err="1">
                          <a:latin typeface="Kristen ITC"/>
                          <a:ea typeface="Calibri"/>
                          <a:cs typeface="Times New Roman"/>
                        </a:rPr>
                        <a:t>Africanus</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50" dirty="0">
                          <a:latin typeface="Kristen ITC"/>
                          <a:ea typeface="Calibri"/>
                          <a:cs typeface="Times New Roman"/>
                        </a:rPr>
                        <a:t>Gold, kola nuts, iron tools, slaves, horses, camels, knowledge of mathematics, astronomy, medicine, and religion</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50" dirty="0">
                          <a:latin typeface="Kristen ITC"/>
                          <a:ea typeface="Calibri"/>
                          <a:cs typeface="Times New Roman"/>
                        </a:rPr>
                        <a:t>To find riches, curiosity, learn new information, find new trade opportunities</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50" dirty="0">
                          <a:latin typeface="Kristen ITC"/>
                          <a:ea typeface="Calibri"/>
                          <a:cs typeface="Times New Roman"/>
                        </a:rPr>
                        <a:t>Spread of Islam, change in culture, new wealth, growth of cities, growth of slave trade</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895029">
                <a:tc>
                  <a:txBody>
                    <a:bodyPr/>
                    <a:lstStyle/>
                    <a:p>
                      <a:pPr marL="0" marR="0" algn="ctr">
                        <a:lnSpc>
                          <a:spcPct val="115000"/>
                        </a:lnSpc>
                        <a:spcBef>
                          <a:spcPts val="0"/>
                        </a:spcBef>
                        <a:spcAft>
                          <a:spcPts val="0"/>
                        </a:spcAft>
                      </a:pPr>
                      <a:r>
                        <a:rPr lang="en-US" sz="1050" dirty="0" smtClean="0">
                          <a:latin typeface="Kristen ITC"/>
                          <a:ea typeface="Calibri"/>
                          <a:cs typeface="Times New Roman"/>
                        </a:rPr>
                        <a:t>FUR</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50" dirty="0">
                          <a:latin typeface="Kristen ITC"/>
                          <a:ea typeface="Calibri"/>
                          <a:cs typeface="Times New Roman"/>
                        </a:rPr>
                        <a:t>Metal, glass, tools, knives, awls, sewing needles, wire, sword blades, arrowheads, blankets, cloth, skills of fishing &amp; hunting</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50">
                          <a:latin typeface="Kristen ITC"/>
                          <a:ea typeface="Calibri"/>
                          <a:cs typeface="Times New Roman"/>
                        </a:rPr>
                        <a:t>Looking for riches, expand trade, discover new land, find new trade opportunities</a:t>
                      </a:r>
                      <a:endParaRPr lang="en-US" sz="105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bl>
          </a:graphicData>
        </a:graphic>
      </p:graphicFrame>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bg>
      <p:bgPr>
        <a:gradFill>
          <a:gsLst>
            <a:gs pos="0">
              <a:srgbClr val="000082"/>
            </a:gs>
            <a:gs pos="30000">
              <a:srgbClr val="66008F"/>
            </a:gs>
            <a:gs pos="64999">
              <a:srgbClr val="BA0066"/>
            </a:gs>
            <a:gs pos="89999">
              <a:srgbClr val="FF0000"/>
            </a:gs>
            <a:gs pos="100000">
              <a:srgbClr val="FF8200"/>
            </a:gs>
          </a:gsLst>
          <a:lin ang="21000000" scaled="0"/>
        </a:gradFill>
        <a:effectLst/>
      </p:bgPr>
    </p:bg>
    <p:spTree>
      <p:nvGrpSpPr>
        <p:cNvPr id="1" name=""/>
        <p:cNvGrpSpPr/>
        <p:nvPr/>
      </p:nvGrpSpPr>
      <p:grpSpPr>
        <a:xfrm>
          <a:off x="0" y="0"/>
          <a:ext cx="0" cy="0"/>
          <a:chOff x="0" y="0"/>
          <a:chExt cx="0" cy="0"/>
        </a:xfrm>
      </p:grpSpPr>
      <p:sp>
        <p:nvSpPr>
          <p:cNvPr id="2" name="Rectangle 1"/>
          <p:cNvSpPr>
            <a:spLocks noChangeArrowheads="1"/>
          </p:cNvSpPr>
          <p:nvPr/>
        </p:nvSpPr>
        <p:spPr bwMode="auto">
          <a:xfrm>
            <a:off x="2318556" y="0"/>
            <a:ext cx="3777444"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bg1"/>
                </a:solidFill>
                <a:effectLst/>
                <a:latin typeface="Calibri" pitchFamily="34" charset="0"/>
                <a:ea typeface="Calibri" pitchFamily="34" charset="0"/>
                <a:cs typeface="Times New Roman" pitchFamily="18" charset="0"/>
              </a:rPr>
              <a:t>TRADE ACROSS TIME &amp; CULTURES</a:t>
            </a:r>
            <a:endParaRPr kumimoji="0" lang="en-US" sz="1800" b="0" i="0" u="none" strike="noStrike" cap="none" normalizeH="0" baseline="0" dirty="0" smtClean="0">
              <a:ln>
                <a:noFill/>
              </a:ln>
              <a:solidFill>
                <a:schemeClr val="bg1"/>
              </a:solidFill>
              <a:effectLst/>
              <a:latin typeface="Arial" pitchFamily="34" charset="0"/>
            </a:endParaRPr>
          </a:p>
        </p:txBody>
      </p:sp>
      <p:graphicFrame>
        <p:nvGraphicFramePr>
          <p:cNvPr id="3" name="Table 2"/>
          <p:cNvGraphicFramePr>
            <a:graphicFrameLocks noGrp="1"/>
          </p:cNvGraphicFramePr>
          <p:nvPr/>
        </p:nvGraphicFramePr>
        <p:xfrm>
          <a:off x="1828799" y="390970"/>
          <a:ext cx="5105402" cy="6314630"/>
        </p:xfrm>
        <a:graphic>
          <a:graphicData uri="http://schemas.openxmlformats.org/drawingml/2006/table">
            <a:tbl>
              <a:tblPr/>
              <a:tblGrid>
                <a:gridCol w="1143001"/>
                <a:gridCol w="1284567"/>
                <a:gridCol w="1293035"/>
                <a:gridCol w="1384799"/>
              </a:tblGrid>
              <a:tr h="394358">
                <a:tc>
                  <a:txBody>
                    <a:bodyPr/>
                    <a:lstStyle/>
                    <a:p>
                      <a:pPr marL="0" marR="0" algn="ctr">
                        <a:lnSpc>
                          <a:spcPct val="115000"/>
                        </a:lnSpc>
                        <a:spcBef>
                          <a:spcPts val="0"/>
                        </a:spcBef>
                        <a:spcAft>
                          <a:spcPts val="0"/>
                        </a:spcAft>
                      </a:pPr>
                      <a:r>
                        <a:rPr lang="en-US" sz="1000" b="1" dirty="0">
                          <a:latin typeface="Calibri"/>
                          <a:ea typeface="Calibri"/>
                          <a:cs typeface="Times New Roman"/>
                        </a:rPr>
                        <a:t>TYPE OF TRADE</a:t>
                      </a:r>
                      <a:endParaRPr lang="en-US" sz="100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00" b="1">
                          <a:latin typeface="Calibri"/>
                          <a:ea typeface="Calibri"/>
                          <a:cs typeface="Times New Roman"/>
                        </a:rPr>
                        <a:t>GOODS &amp; IDEAS EXCHANGED</a:t>
                      </a:r>
                      <a:endParaRPr lang="en-US" sz="100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00" b="1">
                          <a:latin typeface="Calibri"/>
                          <a:ea typeface="Calibri"/>
                          <a:cs typeface="Times New Roman"/>
                        </a:rPr>
                        <a:t>REASONS FOR EXPLORATION</a:t>
                      </a:r>
                      <a:endParaRPr lang="en-US" sz="100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00" b="1" dirty="0">
                          <a:latin typeface="Calibri"/>
                          <a:ea typeface="Calibri"/>
                          <a:cs typeface="Times New Roman"/>
                        </a:rPr>
                        <a:t>HOW LIVES CHANGED THROUGH TRADE</a:t>
                      </a:r>
                      <a:endParaRPr lang="en-US" sz="100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184392">
                <a:tc>
                  <a:txBody>
                    <a:bodyPr/>
                    <a:lstStyle/>
                    <a:p>
                      <a:pPr marL="0" marR="0" algn="ctr">
                        <a:lnSpc>
                          <a:spcPct val="115000"/>
                        </a:lnSpc>
                        <a:spcBef>
                          <a:spcPts val="0"/>
                        </a:spcBef>
                        <a:spcAft>
                          <a:spcPts val="0"/>
                        </a:spcAft>
                      </a:pPr>
                      <a:r>
                        <a:rPr lang="en-US" sz="1050" dirty="0">
                          <a:latin typeface="Kristen ITC"/>
                          <a:ea typeface="Calibri"/>
                          <a:cs typeface="Times New Roman"/>
                        </a:rPr>
                        <a:t>SILK</a:t>
                      </a:r>
                      <a:endParaRPr lang="en-US" sz="1050" dirty="0">
                        <a:latin typeface="Calibri"/>
                        <a:ea typeface="Calibri"/>
                        <a:cs typeface="Times New Roman"/>
                      </a:endParaRPr>
                    </a:p>
                    <a:p>
                      <a:pPr marL="0" marR="0" algn="ctr">
                        <a:lnSpc>
                          <a:spcPct val="115000"/>
                        </a:lnSpc>
                        <a:spcBef>
                          <a:spcPts val="0"/>
                        </a:spcBef>
                        <a:spcAft>
                          <a:spcPts val="0"/>
                        </a:spcAft>
                      </a:pPr>
                      <a:r>
                        <a:rPr lang="en-US" sz="1050" dirty="0">
                          <a:latin typeface="Kristen ITC"/>
                          <a:ea typeface="Calibri"/>
                          <a:cs typeface="Times New Roman"/>
                        </a:rPr>
                        <a:t>Marco Polo &amp; his father &amp; uncle</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50" dirty="0">
                          <a:latin typeface="Kristen ITC"/>
                          <a:ea typeface="Calibri"/>
                          <a:cs typeface="Times New Roman"/>
                        </a:rPr>
                        <a:t>Spices, wool, Buddhism</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50" dirty="0">
                          <a:latin typeface="Kristen ITC"/>
                          <a:ea typeface="Calibri"/>
                          <a:cs typeface="Times New Roman"/>
                        </a:rPr>
                        <a:t>To learn about China, to make money, find new trade opportunities</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50" dirty="0">
                          <a:latin typeface="Kristen ITC"/>
                          <a:ea typeface="Calibri"/>
                          <a:cs typeface="Times New Roman"/>
                        </a:rPr>
                        <a:t>Knowledge of new cultures, fighting towns destroyed</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184392">
                <a:tc>
                  <a:txBody>
                    <a:bodyPr/>
                    <a:lstStyle/>
                    <a:p>
                      <a:pPr marL="0" marR="0" algn="ctr">
                        <a:lnSpc>
                          <a:spcPct val="115000"/>
                        </a:lnSpc>
                        <a:spcBef>
                          <a:spcPts val="0"/>
                        </a:spcBef>
                        <a:spcAft>
                          <a:spcPts val="0"/>
                        </a:spcAft>
                      </a:pPr>
                      <a:r>
                        <a:rPr lang="en-US" sz="1050">
                          <a:latin typeface="Kristen ITC"/>
                          <a:ea typeface="Calibri"/>
                          <a:cs typeface="Times New Roman"/>
                        </a:rPr>
                        <a:t>SPICES</a:t>
                      </a:r>
                      <a:endParaRPr lang="en-US" sz="1050">
                        <a:latin typeface="Calibri"/>
                        <a:ea typeface="Calibri"/>
                        <a:cs typeface="Times New Roman"/>
                      </a:endParaRPr>
                    </a:p>
                    <a:p>
                      <a:pPr marL="0" marR="0" algn="ctr">
                        <a:lnSpc>
                          <a:spcPct val="115000"/>
                        </a:lnSpc>
                        <a:spcBef>
                          <a:spcPts val="0"/>
                        </a:spcBef>
                        <a:spcAft>
                          <a:spcPts val="0"/>
                        </a:spcAft>
                      </a:pPr>
                      <a:r>
                        <a:rPr lang="en-US" sz="1050">
                          <a:latin typeface="Kristen ITC"/>
                          <a:ea typeface="Calibri"/>
                          <a:cs typeface="Times New Roman"/>
                        </a:rPr>
                        <a:t>Ibn Battuta, Ibn Fadln, Barolemeu Dias, Vasco da Gama</a:t>
                      </a:r>
                      <a:endParaRPr lang="en-US" sz="105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50" dirty="0">
                          <a:latin typeface="Kristen ITC"/>
                          <a:ea typeface="Calibri"/>
                          <a:cs typeface="Times New Roman"/>
                        </a:rPr>
                        <a:t>Knowledge of religion, pottery, number system, astrolabe</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50" dirty="0">
                          <a:latin typeface="Kristen ITC"/>
                          <a:ea typeface="Calibri"/>
                          <a:cs typeface="Times New Roman"/>
                        </a:rPr>
                        <a:t>Find a trade route, find wealth</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50" dirty="0">
                          <a:latin typeface="Kristen ITC"/>
                          <a:ea typeface="Calibri"/>
                          <a:cs typeface="Times New Roman"/>
                        </a:rPr>
                        <a:t>Change in culture, new countries in charge of the trading</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656459">
                <a:tc>
                  <a:txBody>
                    <a:bodyPr/>
                    <a:lstStyle/>
                    <a:p>
                      <a:pPr marL="0" marR="0" algn="ctr">
                        <a:lnSpc>
                          <a:spcPct val="115000"/>
                        </a:lnSpc>
                        <a:spcBef>
                          <a:spcPts val="0"/>
                        </a:spcBef>
                        <a:spcAft>
                          <a:spcPts val="0"/>
                        </a:spcAft>
                      </a:pPr>
                      <a:r>
                        <a:rPr lang="en-US" sz="1050" dirty="0">
                          <a:latin typeface="Kristen ITC"/>
                          <a:ea typeface="Calibri"/>
                          <a:cs typeface="Times New Roman"/>
                        </a:rPr>
                        <a:t>SALT</a:t>
                      </a:r>
                      <a:endParaRPr lang="en-US" sz="1050" dirty="0">
                        <a:latin typeface="Calibri"/>
                        <a:ea typeface="Calibri"/>
                        <a:cs typeface="Times New Roman"/>
                      </a:endParaRPr>
                    </a:p>
                    <a:p>
                      <a:pPr marL="0" marR="0" algn="ctr">
                        <a:lnSpc>
                          <a:spcPct val="115000"/>
                        </a:lnSpc>
                        <a:spcBef>
                          <a:spcPts val="0"/>
                        </a:spcBef>
                        <a:spcAft>
                          <a:spcPts val="0"/>
                        </a:spcAft>
                      </a:pPr>
                      <a:r>
                        <a:rPr lang="en-US" sz="1050" dirty="0">
                          <a:latin typeface="Kristen ITC"/>
                          <a:ea typeface="Calibri"/>
                          <a:cs typeface="Times New Roman"/>
                        </a:rPr>
                        <a:t>Mansa Musa, </a:t>
                      </a:r>
                      <a:r>
                        <a:rPr lang="en-US" sz="1050" dirty="0" err="1">
                          <a:latin typeface="Kristen ITC"/>
                          <a:ea typeface="Calibri"/>
                          <a:cs typeface="Times New Roman"/>
                        </a:rPr>
                        <a:t>Ibn</a:t>
                      </a:r>
                      <a:r>
                        <a:rPr lang="en-US" sz="1050" dirty="0">
                          <a:latin typeface="Kristen ITC"/>
                          <a:ea typeface="Calibri"/>
                          <a:cs typeface="Times New Roman"/>
                        </a:rPr>
                        <a:t> </a:t>
                      </a:r>
                      <a:r>
                        <a:rPr lang="en-US" sz="1050" dirty="0" err="1">
                          <a:latin typeface="Kristen ITC"/>
                          <a:ea typeface="Calibri"/>
                          <a:cs typeface="Times New Roman"/>
                        </a:rPr>
                        <a:t>Battuta</a:t>
                      </a:r>
                      <a:r>
                        <a:rPr lang="en-US" sz="1050" dirty="0">
                          <a:latin typeface="Kristen ITC"/>
                          <a:ea typeface="Calibri"/>
                          <a:cs typeface="Times New Roman"/>
                        </a:rPr>
                        <a:t>, Leo </a:t>
                      </a:r>
                      <a:r>
                        <a:rPr lang="en-US" sz="1050" dirty="0" err="1">
                          <a:latin typeface="Kristen ITC"/>
                          <a:ea typeface="Calibri"/>
                          <a:cs typeface="Times New Roman"/>
                        </a:rPr>
                        <a:t>Africanus</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50" dirty="0">
                          <a:latin typeface="Kristen ITC"/>
                          <a:ea typeface="Calibri"/>
                          <a:cs typeface="Times New Roman"/>
                        </a:rPr>
                        <a:t>Gold, kola nuts, iron tools, slaves, horses, camels, knowledge of mathematics, astronomy, medicine, and religion</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50" dirty="0">
                          <a:latin typeface="Kristen ITC"/>
                          <a:ea typeface="Calibri"/>
                          <a:cs typeface="Times New Roman"/>
                        </a:rPr>
                        <a:t>To find riches, curiosity, learn new information, find new trade opportunities</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50" dirty="0">
                          <a:latin typeface="Kristen ITC"/>
                          <a:ea typeface="Calibri"/>
                          <a:cs typeface="Times New Roman"/>
                        </a:rPr>
                        <a:t>Spread of Islam, change in culture, new wealth, growth of cities, growth of slave trade</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895029">
                <a:tc>
                  <a:txBody>
                    <a:bodyPr/>
                    <a:lstStyle/>
                    <a:p>
                      <a:pPr marL="0" marR="0" algn="ctr">
                        <a:lnSpc>
                          <a:spcPct val="115000"/>
                        </a:lnSpc>
                        <a:spcBef>
                          <a:spcPts val="0"/>
                        </a:spcBef>
                        <a:spcAft>
                          <a:spcPts val="0"/>
                        </a:spcAft>
                      </a:pPr>
                      <a:r>
                        <a:rPr lang="en-US" sz="1050" dirty="0" smtClean="0">
                          <a:latin typeface="Kristen ITC"/>
                          <a:ea typeface="Calibri"/>
                          <a:cs typeface="Times New Roman"/>
                        </a:rPr>
                        <a:t>FUR</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50" dirty="0">
                          <a:latin typeface="Kristen ITC"/>
                          <a:ea typeface="Calibri"/>
                          <a:cs typeface="Times New Roman"/>
                        </a:rPr>
                        <a:t>Metal, glass, tools, knives, awls, sewing needles, wire, sword blades, arrowheads, blankets, cloth, skills of fishing &amp; hunting</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50">
                          <a:latin typeface="Kristen ITC"/>
                          <a:ea typeface="Calibri"/>
                          <a:cs typeface="Times New Roman"/>
                        </a:rPr>
                        <a:t>Looking for riches, expand trade, discover new land, find new trade opportunities</a:t>
                      </a:r>
                      <a:endParaRPr lang="en-US" sz="105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50" dirty="0">
                          <a:latin typeface="Kristen ITC"/>
                          <a:ea typeface="Calibri"/>
                          <a:cs typeface="Times New Roman"/>
                        </a:rPr>
                        <a:t>Loss of traditional skills, change in culture, war, loss of land</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bl>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CCCCFF"/>
            </a:gs>
            <a:gs pos="17999">
              <a:srgbClr val="99CCFF"/>
            </a:gs>
            <a:gs pos="36000">
              <a:srgbClr val="9966FF"/>
            </a:gs>
            <a:gs pos="61000">
              <a:srgbClr val="CC99FF"/>
            </a:gs>
            <a:gs pos="82001">
              <a:srgbClr val="99CCFF"/>
            </a:gs>
            <a:gs pos="100000">
              <a:srgbClr val="CCCCFF"/>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fontScale="90000"/>
          </a:bodyPr>
          <a:lstStyle/>
          <a:p>
            <a:r>
              <a:rPr lang="en-US" b="1" dirty="0" smtClean="0">
                <a:latin typeface="Papyrus" pitchFamily="66" charset="0"/>
              </a:rPr>
              <a:t>Content supports Key Concepts</a:t>
            </a:r>
            <a:endParaRPr lang="en-US" b="1" dirty="0">
              <a:latin typeface="Papyrus" pitchFamily="66" charset="0"/>
            </a:endParaRPr>
          </a:p>
        </p:txBody>
      </p:sp>
      <p:sp>
        <p:nvSpPr>
          <p:cNvPr id="3" name="Content Placeholder 2"/>
          <p:cNvSpPr>
            <a:spLocks noGrp="1"/>
          </p:cNvSpPr>
          <p:nvPr>
            <p:ph idx="1"/>
          </p:nvPr>
        </p:nvSpPr>
        <p:spPr>
          <a:xfrm>
            <a:off x="457200" y="1143000"/>
            <a:ext cx="5715000" cy="5257800"/>
          </a:xfrm>
        </p:spPr>
        <p:txBody>
          <a:bodyPr>
            <a:normAutofit fontScale="92500" lnSpcReduction="20000"/>
          </a:bodyPr>
          <a:lstStyle/>
          <a:p>
            <a:pPr>
              <a:buNone/>
            </a:pPr>
            <a:r>
              <a:rPr lang="en-US" b="1" dirty="0" smtClean="0">
                <a:latin typeface="Papyrus" pitchFamily="66" charset="0"/>
              </a:rPr>
              <a:t>Students use the specific content and vocabulary within each book to discuss and examine these big ideas, or key concepts:</a:t>
            </a:r>
          </a:p>
          <a:p>
            <a:pPr>
              <a:buNone/>
            </a:pPr>
            <a:endParaRPr lang="en-US" b="1" dirty="0" smtClean="0">
              <a:latin typeface="Papyrus" pitchFamily="66" charset="0"/>
            </a:endParaRPr>
          </a:p>
          <a:p>
            <a:pPr>
              <a:buFont typeface="Wingdings" pitchFamily="2" charset="2"/>
              <a:buChar char="Ø"/>
            </a:pPr>
            <a:r>
              <a:rPr lang="en-US" b="1" dirty="0" smtClean="0">
                <a:latin typeface="Papyrus" pitchFamily="66" charset="0"/>
              </a:rPr>
              <a:t>Exploration results in the exchange of goods and ideas,</a:t>
            </a:r>
          </a:p>
          <a:p>
            <a:pPr>
              <a:buFont typeface="Wingdings" pitchFamily="2" charset="2"/>
              <a:buChar char="Ø"/>
            </a:pPr>
            <a:r>
              <a:rPr lang="en-US" b="1" dirty="0" smtClean="0">
                <a:latin typeface="Papyrus" pitchFamily="66" charset="0"/>
              </a:rPr>
              <a:t>Explorers may seek land, new trade opportunities, or wealth, and</a:t>
            </a:r>
          </a:p>
          <a:p>
            <a:pPr>
              <a:buFont typeface="Wingdings" pitchFamily="2" charset="2"/>
              <a:buChar char="Ø"/>
            </a:pPr>
            <a:r>
              <a:rPr lang="en-US" b="1" dirty="0" smtClean="0">
                <a:latin typeface="Papyrus" pitchFamily="66" charset="0"/>
              </a:rPr>
              <a:t>When cultures meet, people’s live often change.</a:t>
            </a:r>
            <a:endParaRPr lang="en-US" b="1" dirty="0">
              <a:latin typeface="Papyrus" pitchFamily="66" charset="0"/>
            </a:endParaRPr>
          </a:p>
        </p:txBody>
      </p:sp>
      <p:pic>
        <p:nvPicPr>
          <p:cNvPr id="4" name="Content Placeholder 3" descr="Clipboard05.jpg"/>
          <p:cNvPicPr>
            <a:picLocks noChangeAspect="1"/>
          </p:cNvPicPr>
          <p:nvPr/>
        </p:nvPicPr>
        <p:blipFill>
          <a:blip r:embed="rId2"/>
          <a:srcRect l="56161" t="31769" r="30471" b="44237"/>
          <a:stretch>
            <a:fillRect/>
          </a:stretch>
        </p:blipFill>
        <p:spPr>
          <a:xfrm>
            <a:off x="6324600" y="1600200"/>
            <a:ext cx="2590800" cy="3487616"/>
          </a:xfrm>
          <a:prstGeom prst="rect">
            <a:avLst/>
          </a:prstGeom>
          <a:ln w="38100">
            <a:solidFill>
              <a:srgbClr val="7030A0"/>
            </a:solid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checkerboard(across)">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checkerboard(across)">
                                      <p:cBhvr>
                                        <p:cTn id="12" dur="5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checkerboard(across)">
                                      <p:cBhvr>
                                        <p:cTn id="1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0.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000082"/>
            </a:gs>
            <a:gs pos="30000">
              <a:srgbClr val="66008F"/>
            </a:gs>
            <a:gs pos="64999">
              <a:srgbClr val="BA0066"/>
            </a:gs>
            <a:gs pos="89999">
              <a:srgbClr val="FF0000"/>
            </a:gs>
            <a:gs pos="100000">
              <a:srgbClr val="FF8200"/>
            </a:gs>
          </a:gsLst>
          <a:lin ang="0" scaled="1"/>
          <a:tileRect/>
        </a:gradFill>
        <a:effectLst/>
      </p:bgPr>
    </p:bg>
    <p:spTree>
      <p:nvGrpSpPr>
        <p:cNvPr id="1" name=""/>
        <p:cNvGrpSpPr/>
        <p:nvPr/>
      </p:nvGrpSpPr>
      <p:grpSpPr>
        <a:xfrm>
          <a:off x="0" y="0"/>
          <a:ext cx="0" cy="0"/>
          <a:chOff x="0" y="0"/>
          <a:chExt cx="0" cy="0"/>
        </a:xfrm>
      </p:grpSpPr>
      <p:graphicFrame>
        <p:nvGraphicFramePr>
          <p:cNvPr id="3" name="Table 2"/>
          <p:cNvGraphicFramePr>
            <a:graphicFrameLocks noGrp="1"/>
          </p:cNvGraphicFramePr>
          <p:nvPr/>
        </p:nvGraphicFramePr>
        <p:xfrm>
          <a:off x="1828799" y="390970"/>
          <a:ext cx="5105402" cy="6314630"/>
        </p:xfrm>
        <a:graphic>
          <a:graphicData uri="http://schemas.openxmlformats.org/drawingml/2006/table">
            <a:tbl>
              <a:tblPr/>
              <a:tblGrid>
                <a:gridCol w="1143001"/>
                <a:gridCol w="1284567"/>
                <a:gridCol w="1293035"/>
                <a:gridCol w="1384799"/>
              </a:tblGrid>
              <a:tr h="394358">
                <a:tc>
                  <a:txBody>
                    <a:bodyPr/>
                    <a:lstStyle/>
                    <a:p>
                      <a:pPr marL="0" marR="0" algn="ctr">
                        <a:lnSpc>
                          <a:spcPct val="115000"/>
                        </a:lnSpc>
                        <a:spcBef>
                          <a:spcPts val="0"/>
                        </a:spcBef>
                        <a:spcAft>
                          <a:spcPts val="0"/>
                        </a:spcAft>
                      </a:pPr>
                      <a:r>
                        <a:rPr lang="en-US" sz="1000" b="1" dirty="0">
                          <a:latin typeface="Calibri"/>
                          <a:ea typeface="Calibri"/>
                          <a:cs typeface="Times New Roman"/>
                        </a:rPr>
                        <a:t>TYPE OF TRADE</a:t>
                      </a:r>
                      <a:endParaRPr lang="en-US" sz="100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00" b="1">
                          <a:latin typeface="Calibri"/>
                          <a:ea typeface="Calibri"/>
                          <a:cs typeface="Times New Roman"/>
                        </a:rPr>
                        <a:t>GOODS &amp; IDEAS EXCHANGED</a:t>
                      </a:r>
                      <a:endParaRPr lang="en-US" sz="100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00" b="1">
                          <a:latin typeface="Calibri"/>
                          <a:ea typeface="Calibri"/>
                          <a:cs typeface="Times New Roman"/>
                        </a:rPr>
                        <a:t>REASONS FOR EXPLORATION</a:t>
                      </a:r>
                      <a:endParaRPr lang="en-US" sz="100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00" b="1" dirty="0">
                          <a:latin typeface="Calibri"/>
                          <a:ea typeface="Calibri"/>
                          <a:cs typeface="Times New Roman"/>
                        </a:rPr>
                        <a:t>HOW LIVES CHANGED THROUGH TRADE</a:t>
                      </a:r>
                      <a:endParaRPr lang="en-US" sz="100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184392">
                <a:tc>
                  <a:txBody>
                    <a:bodyPr/>
                    <a:lstStyle/>
                    <a:p>
                      <a:pPr marL="0" marR="0" algn="ctr">
                        <a:lnSpc>
                          <a:spcPct val="115000"/>
                        </a:lnSpc>
                        <a:spcBef>
                          <a:spcPts val="0"/>
                        </a:spcBef>
                        <a:spcAft>
                          <a:spcPts val="0"/>
                        </a:spcAft>
                      </a:pPr>
                      <a:r>
                        <a:rPr lang="en-US" sz="1050" dirty="0">
                          <a:latin typeface="Kristen ITC"/>
                          <a:ea typeface="Calibri"/>
                          <a:cs typeface="Times New Roman"/>
                        </a:rPr>
                        <a:t>SILK</a:t>
                      </a:r>
                      <a:endParaRPr lang="en-US" sz="1050" dirty="0">
                        <a:latin typeface="Calibri"/>
                        <a:ea typeface="Calibri"/>
                        <a:cs typeface="Times New Roman"/>
                      </a:endParaRPr>
                    </a:p>
                    <a:p>
                      <a:pPr marL="0" marR="0" algn="ctr">
                        <a:lnSpc>
                          <a:spcPct val="115000"/>
                        </a:lnSpc>
                        <a:spcBef>
                          <a:spcPts val="0"/>
                        </a:spcBef>
                        <a:spcAft>
                          <a:spcPts val="0"/>
                        </a:spcAft>
                      </a:pPr>
                      <a:r>
                        <a:rPr lang="en-US" sz="1050" dirty="0">
                          <a:latin typeface="Kristen ITC"/>
                          <a:ea typeface="Calibri"/>
                          <a:cs typeface="Times New Roman"/>
                        </a:rPr>
                        <a:t>Marco Polo &amp; his father &amp; uncle</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50" dirty="0">
                          <a:latin typeface="Kristen ITC"/>
                          <a:ea typeface="Calibri"/>
                          <a:cs typeface="Times New Roman"/>
                        </a:rPr>
                        <a:t>Spices, wool, Buddhism</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50" dirty="0">
                          <a:latin typeface="Kristen ITC"/>
                          <a:ea typeface="Calibri"/>
                          <a:cs typeface="Times New Roman"/>
                        </a:rPr>
                        <a:t>To learn about China, to make money, find new trade opportunities</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50" dirty="0">
                          <a:latin typeface="Kristen ITC"/>
                          <a:ea typeface="Calibri"/>
                          <a:cs typeface="Times New Roman"/>
                        </a:rPr>
                        <a:t>Knowledge of new cultures, fighting towns destroyed</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184392">
                <a:tc>
                  <a:txBody>
                    <a:bodyPr/>
                    <a:lstStyle/>
                    <a:p>
                      <a:pPr marL="0" marR="0" algn="ctr">
                        <a:lnSpc>
                          <a:spcPct val="115000"/>
                        </a:lnSpc>
                        <a:spcBef>
                          <a:spcPts val="0"/>
                        </a:spcBef>
                        <a:spcAft>
                          <a:spcPts val="0"/>
                        </a:spcAft>
                      </a:pPr>
                      <a:r>
                        <a:rPr lang="en-US" sz="1050">
                          <a:latin typeface="Kristen ITC"/>
                          <a:ea typeface="Calibri"/>
                          <a:cs typeface="Times New Roman"/>
                        </a:rPr>
                        <a:t>SPICES</a:t>
                      </a:r>
                      <a:endParaRPr lang="en-US" sz="1050">
                        <a:latin typeface="Calibri"/>
                        <a:ea typeface="Calibri"/>
                        <a:cs typeface="Times New Roman"/>
                      </a:endParaRPr>
                    </a:p>
                    <a:p>
                      <a:pPr marL="0" marR="0" algn="ctr">
                        <a:lnSpc>
                          <a:spcPct val="115000"/>
                        </a:lnSpc>
                        <a:spcBef>
                          <a:spcPts val="0"/>
                        </a:spcBef>
                        <a:spcAft>
                          <a:spcPts val="0"/>
                        </a:spcAft>
                      </a:pPr>
                      <a:r>
                        <a:rPr lang="en-US" sz="1050">
                          <a:latin typeface="Kristen ITC"/>
                          <a:ea typeface="Calibri"/>
                          <a:cs typeface="Times New Roman"/>
                        </a:rPr>
                        <a:t>Ibn Battuta, Ibn Fadln, Barolemeu Dias, Vasco da Gama</a:t>
                      </a:r>
                      <a:endParaRPr lang="en-US" sz="105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50" dirty="0">
                          <a:latin typeface="Kristen ITC"/>
                          <a:ea typeface="Calibri"/>
                          <a:cs typeface="Times New Roman"/>
                        </a:rPr>
                        <a:t>Knowledge of religion, pottery, number system, astrolabe</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50" dirty="0">
                          <a:latin typeface="Kristen ITC"/>
                          <a:ea typeface="Calibri"/>
                          <a:cs typeface="Times New Roman"/>
                        </a:rPr>
                        <a:t>Find a trade route, find wealth</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50" dirty="0">
                          <a:latin typeface="Kristen ITC"/>
                          <a:ea typeface="Calibri"/>
                          <a:cs typeface="Times New Roman"/>
                        </a:rPr>
                        <a:t>Change in culture, new countries in charge of the trading</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656459">
                <a:tc>
                  <a:txBody>
                    <a:bodyPr/>
                    <a:lstStyle/>
                    <a:p>
                      <a:pPr marL="0" marR="0" algn="ctr">
                        <a:lnSpc>
                          <a:spcPct val="115000"/>
                        </a:lnSpc>
                        <a:spcBef>
                          <a:spcPts val="0"/>
                        </a:spcBef>
                        <a:spcAft>
                          <a:spcPts val="0"/>
                        </a:spcAft>
                      </a:pPr>
                      <a:r>
                        <a:rPr lang="en-US" sz="1050" dirty="0">
                          <a:latin typeface="Kristen ITC"/>
                          <a:ea typeface="Calibri"/>
                          <a:cs typeface="Times New Roman"/>
                        </a:rPr>
                        <a:t>SALT</a:t>
                      </a:r>
                      <a:endParaRPr lang="en-US" sz="1050" dirty="0">
                        <a:latin typeface="Calibri"/>
                        <a:ea typeface="Calibri"/>
                        <a:cs typeface="Times New Roman"/>
                      </a:endParaRPr>
                    </a:p>
                    <a:p>
                      <a:pPr marL="0" marR="0" algn="ctr">
                        <a:lnSpc>
                          <a:spcPct val="115000"/>
                        </a:lnSpc>
                        <a:spcBef>
                          <a:spcPts val="0"/>
                        </a:spcBef>
                        <a:spcAft>
                          <a:spcPts val="0"/>
                        </a:spcAft>
                      </a:pPr>
                      <a:r>
                        <a:rPr lang="en-US" sz="1050" dirty="0">
                          <a:latin typeface="Kristen ITC"/>
                          <a:ea typeface="Calibri"/>
                          <a:cs typeface="Times New Roman"/>
                        </a:rPr>
                        <a:t>Mansa Musa, </a:t>
                      </a:r>
                      <a:r>
                        <a:rPr lang="en-US" sz="1050" dirty="0" err="1">
                          <a:latin typeface="Kristen ITC"/>
                          <a:ea typeface="Calibri"/>
                          <a:cs typeface="Times New Roman"/>
                        </a:rPr>
                        <a:t>Ibn</a:t>
                      </a:r>
                      <a:r>
                        <a:rPr lang="en-US" sz="1050" dirty="0">
                          <a:latin typeface="Kristen ITC"/>
                          <a:ea typeface="Calibri"/>
                          <a:cs typeface="Times New Roman"/>
                        </a:rPr>
                        <a:t> </a:t>
                      </a:r>
                      <a:r>
                        <a:rPr lang="en-US" sz="1050" dirty="0" err="1">
                          <a:latin typeface="Kristen ITC"/>
                          <a:ea typeface="Calibri"/>
                          <a:cs typeface="Times New Roman"/>
                        </a:rPr>
                        <a:t>Battuta</a:t>
                      </a:r>
                      <a:r>
                        <a:rPr lang="en-US" sz="1050" dirty="0">
                          <a:latin typeface="Kristen ITC"/>
                          <a:ea typeface="Calibri"/>
                          <a:cs typeface="Times New Roman"/>
                        </a:rPr>
                        <a:t>, Leo </a:t>
                      </a:r>
                      <a:r>
                        <a:rPr lang="en-US" sz="1050" dirty="0" err="1">
                          <a:latin typeface="Kristen ITC"/>
                          <a:ea typeface="Calibri"/>
                          <a:cs typeface="Times New Roman"/>
                        </a:rPr>
                        <a:t>Africanus</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50" dirty="0">
                          <a:latin typeface="Kristen ITC"/>
                          <a:ea typeface="Calibri"/>
                          <a:cs typeface="Times New Roman"/>
                        </a:rPr>
                        <a:t>Gold, kola nuts, iron tools, slaves, horses, camels, knowledge of mathematics, astronomy, medicine, and religion</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50" dirty="0">
                          <a:latin typeface="Kristen ITC"/>
                          <a:ea typeface="Calibri"/>
                          <a:cs typeface="Times New Roman"/>
                        </a:rPr>
                        <a:t>To find riches, curiosity, learn new information, find new trade opportunities</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50" dirty="0">
                          <a:latin typeface="Kristen ITC"/>
                          <a:ea typeface="Calibri"/>
                          <a:cs typeface="Times New Roman"/>
                        </a:rPr>
                        <a:t>Spread of Islam, change in culture, new wealth, growth of cities, growth of slave trade</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895029">
                <a:tc>
                  <a:txBody>
                    <a:bodyPr/>
                    <a:lstStyle/>
                    <a:p>
                      <a:pPr marL="0" marR="0" algn="ctr">
                        <a:lnSpc>
                          <a:spcPct val="115000"/>
                        </a:lnSpc>
                        <a:spcBef>
                          <a:spcPts val="0"/>
                        </a:spcBef>
                        <a:spcAft>
                          <a:spcPts val="0"/>
                        </a:spcAft>
                      </a:pPr>
                      <a:r>
                        <a:rPr lang="en-US" sz="1050" dirty="0">
                          <a:latin typeface="Kristen ITC"/>
                          <a:ea typeface="Calibri"/>
                          <a:cs typeface="Times New Roman"/>
                        </a:rPr>
                        <a:t>FUR</a:t>
                      </a:r>
                      <a:endParaRPr lang="en-US" sz="1050" dirty="0">
                        <a:latin typeface="Calibri"/>
                        <a:ea typeface="Calibri"/>
                        <a:cs typeface="Times New Roman"/>
                      </a:endParaRPr>
                    </a:p>
                    <a:p>
                      <a:pPr marL="0" marR="0" algn="ctr">
                        <a:lnSpc>
                          <a:spcPct val="115000"/>
                        </a:lnSpc>
                        <a:spcBef>
                          <a:spcPts val="0"/>
                        </a:spcBef>
                        <a:spcAft>
                          <a:spcPts val="0"/>
                        </a:spcAft>
                      </a:pPr>
                      <a:r>
                        <a:rPr lang="en-US" sz="1050" dirty="0" err="1">
                          <a:latin typeface="Kristen ITC"/>
                          <a:ea typeface="Calibri"/>
                          <a:cs typeface="Times New Roman"/>
                        </a:rPr>
                        <a:t>Jaques</a:t>
                      </a:r>
                      <a:r>
                        <a:rPr lang="en-US" sz="1050" dirty="0">
                          <a:latin typeface="Kristen ITC"/>
                          <a:ea typeface="Calibri"/>
                          <a:cs typeface="Times New Roman"/>
                        </a:rPr>
                        <a:t> Cartier, Samuel de Champlain, Pierre Esprit Radisson, </a:t>
                      </a:r>
                      <a:r>
                        <a:rPr lang="en-US" sz="1050" dirty="0" err="1">
                          <a:latin typeface="Kristen ITC"/>
                          <a:ea typeface="Calibri"/>
                          <a:cs typeface="Times New Roman"/>
                        </a:rPr>
                        <a:t>Medard</a:t>
                      </a:r>
                      <a:r>
                        <a:rPr lang="en-US" sz="1050" dirty="0">
                          <a:latin typeface="Kristen ITC"/>
                          <a:ea typeface="Calibri"/>
                          <a:cs typeface="Times New Roman"/>
                        </a:rPr>
                        <a:t> </a:t>
                      </a:r>
                      <a:r>
                        <a:rPr lang="en-US" sz="1050" dirty="0" err="1">
                          <a:latin typeface="Kristen ITC"/>
                          <a:ea typeface="Calibri"/>
                          <a:cs typeface="Times New Roman"/>
                        </a:rPr>
                        <a:t>Chouart</a:t>
                      </a:r>
                      <a:r>
                        <a:rPr lang="en-US" sz="1050" dirty="0">
                          <a:latin typeface="Kristen ITC"/>
                          <a:ea typeface="Calibri"/>
                          <a:cs typeface="Times New Roman"/>
                        </a:rPr>
                        <a:t> des </a:t>
                      </a:r>
                      <a:r>
                        <a:rPr lang="en-US" sz="1050" dirty="0" err="1">
                          <a:latin typeface="Kristen ITC"/>
                          <a:ea typeface="Calibri"/>
                          <a:cs typeface="Times New Roman"/>
                        </a:rPr>
                        <a:t>Groseillier</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50" dirty="0">
                          <a:latin typeface="Kristen ITC"/>
                          <a:ea typeface="Calibri"/>
                          <a:cs typeface="Times New Roman"/>
                        </a:rPr>
                        <a:t>Metal, glass, tools, knives, awls, sewing needles, wire, sword blades, arrowheads, blankets, cloth, skills of fishing &amp; hunting</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50">
                          <a:latin typeface="Kristen ITC"/>
                          <a:ea typeface="Calibri"/>
                          <a:cs typeface="Times New Roman"/>
                        </a:rPr>
                        <a:t>Looking for riches, expand trade, discover new land, find new trade opportunities</a:t>
                      </a:r>
                      <a:endParaRPr lang="en-US" sz="105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050" dirty="0">
                          <a:latin typeface="Kristen ITC"/>
                          <a:ea typeface="Calibri"/>
                          <a:cs typeface="Times New Roman"/>
                        </a:rPr>
                        <a:t>Loss of traditional skills, change in culture, war, loss of land</a:t>
                      </a:r>
                      <a:endParaRPr lang="en-US" sz="105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bl>
          </a:graphicData>
        </a:graphic>
      </p:graphicFrame>
      <p:sp>
        <p:nvSpPr>
          <p:cNvPr id="4097" name="Rectangle 1"/>
          <p:cNvSpPr>
            <a:spLocks noChangeArrowheads="1"/>
          </p:cNvSpPr>
          <p:nvPr/>
        </p:nvSpPr>
        <p:spPr bwMode="auto">
          <a:xfrm>
            <a:off x="2318556" y="0"/>
            <a:ext cx="3777444"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bg1"/>
                </a:solidFill>
                <a:effectLst/>
                <a:latin typeface="Calibri" pitchFamily="34" charset="0"/>
                <a:ea typeface="Calibri" pitchFamily="34" charset="0"/>
                <a:cs typeface="Times New Roman" pitchFamily="18" charset="0"/>
              </a:rPr>
              <a:t>TRADE ACROSS TIME &amp; CULTURES</a:t>
            </a:r>
            <a:endParaRPr kumimoji="0" lang="en-US" sz="1800" b="0" i="0" u="none" strike="noStrike" cap="none" normalizeH="0" baseline="0" dirty="0" smtClean="0">
              <a:ln>
                <a:noFill/>
              </a:ln>
              <a:solidFill>
                <a:schemeClr val="bg1"/>
              </a:solidFill>
              <a:effectLst/>
              <a:latin typeface="Arial" pitchFamily="34" charset="0"/>
            </a:endParaRPr>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bg>
      <p:bgPr>
        <a:gradFill>
          <a:gsLst>
            <a:gs pos="0">
              <a:srgbClr val="FF3399"/>
            </a:gs>
            <a:gs pos="25000">
              <a:srgbClr val="FF6633"/>
            </a:gs>
            <a:gs pos="50000">
              <a:srgbClr val="FFFF00"/>
            </a:gs>
            <a:gs pos="75000">
              <a:srgbClr val="01A78F"/>
            </a:gs>
            <a:gs pos="100000">
              <a:srgbClr val="3366FF"/>
            </a:gs>
          </a:gsLst>
          <a:lin ang="16200000" scaled="0"/>
        </a:gradFill>
        <a:effectLst/>
      </p:bgPr>
    </p:bg>
    <p:spTree>
      <p:nvGrpSpPr>
        <p:cNvPr id="1" name=""/>
        <p:cNvGrpSpPr/>
        <p:nvPr/>
      </p:nvGrpSpPr>
      <p:grpSpPr>
        <a:xfrm>
          <a:off x="0" y="0"/>
          <a:ext cx="0" cy="0"/>
          <a:chOff x="0" y="0"/>
          <a:chExt cx="0" cy="0"/>
        </a:xfrm>
      </p:grpSpPr>
      <p:sp>
        <p:nvSpPr>
          <p:cNvPr id="2" name="TextBox 1"/>
          <p:cNvSpPr txBox="1"/>
          <p:nvPr/>
        </p:nvSpPr>
        <p:spPr>
          <a:xfrm>
            <a:off x="304800" y="381000"/>
            <a:ext cx="8839200" cy="6463308"/>
          </a:xfrm>
          <a:prstGeom prst="rect">
            <a:avLst/>
          </a:prstGeom>
          <a:noFill/>
        </p:spPr>
        <p:txBody>
          <a:bodyPr wrap="square" rtlCol="0">
            <a:spAutoFit/>
          </a:bodyPr>
          <a:lstStyle/>
          <a:p>
            <a:r>
              <a:rPr lang="en-US" sz="5400" b="1" dirty="0" smtClean="0">
                <a:solidFill>
                  <a:schemeClr val="bg1"/>
                </a:solidFill>
                <a:effectLst>
                  <a:outerShdw blurRad="38100" dist="38100" dir="2700000" algn="tl">
                    <a:srgbClr val="000000">
                      <a:alpha val="43137"/>
                    </a:srgbClr>
                  </a:outerShdw>
                </a:effectLst>
                <a:latin typeface="Maiandra GD" pitchFamily="34" charset="0"/>
              </a:rPr>
              <a:t>IN CONCLUSION:</a:t>
            </a:r>
          </a:p>
          <a:p>
            <a:pPr>
              <a:buFont typeface="Wingdings" pitchFamily="2" charset="2"/>
              <a:buChar char="ü"/>
            </a:pPr>
            <a:r>
              <a:rPr lang="en-US" sz="4000" b="1" i="1" dirty="0" smtClean="0">
                <a:solidFill>
                  <a:srgbClr val="FF0000"/>
                </a:solidFill>
                <a:effectLst>
                  <a:outerShdw blurRad="38100" dist="38100" dir="2700000" algn="tl">
                    <a:srgbClr val="000000">
                      <a:alpha val="43137"/>
                    </a:srgbClr>
                  </a:outerShdw>
                </a:effectLst>
                <a:latin typeface="Maiandra GD" pitchFamily="34" charset="0"/>
              </a:rPr>
              <a:t>Trade Across Time &amp; Culture </a:t>
            </a:r>
            <a:r>
              <a:rPr lang="en-US" sz="4000" b="1" dirty="0" smtClean="0">
                <a:solidFill>
                  <a:srgbClr val="FF0000"/>
                </a:solidFill>
                <a:effectLst>
                  <a:outerShdw blurRad="38100" dist="38100" dir="2700000" algn="tl">
                    <a:srgbClr val="000000">
                      <a:alpha val="43137"/>
                    </a:srgbClr>
                  </a:outerShdw>
                </a:effectLst>
                <a:latin typeface="Maiandra GD" pitchFamily="34" charset="0"/>
              </a:rPr>
              <a:t>has much to offer when teaching the Big Ideas of Social Studies</a:t>
            </a:r>
          </a:p>
          <a:p>
            <a:pPr>
              <a:buFont typeface="Wingdings" pitchFamily="2" charset="2"/>
              <a:buChar char="ü"/>
            </a:pPr>
            <a:r>
              <a:rPr lang="en-US" sz="4000" b="1" dirty="0" smtClean="0">
                <a:solidFill>
                  <a:schemeClr val="accent6">
                    <a:lumMod val="50000"/>
                  </a:schemeClr>
                </a:solidFill>
                <a:effectLst>
                  <a:outerShdw blurRad="38100" dist="38100" dir="2700000" algn="tl">
                    <a:srgbClr val="000000">
                      <a:alpha val="43137"/>
                    </a:srgbClr>
                  </a:outerShdw>
                </a:effectLst>
                <a:latin typeface="Maiandra GD" pitchFamily="34" charset="0"/>
              </a:rPr>
              <a:t>Differentiated reading strategies work well in Social Studies</a:t>
            </a:r>
          </a:p>
          <a:p>
            <a:pPr>
              <a:buFont typeface="Wingdings" pitchFamily="2" charset="2"/>
              <a:buChar char="ü"/>
            </a:pPr>
            <a:r>
              <a:rPr lang="en-US" sz="4000" b="1" dirty="0" smtClean="0">
                <a:solidFill>
                  <a:srgbClr val="7030A0"/>
                </a:solidFill>
                <a:effectLst>
                  <a:outerShdw blurRad="38100" dist="38100" dir="2700000" algn="tl">
                    <a:srgbClr val="000000">
                      <a:alpha val="43137"/>
                    </a:srgbClr>
                  </a:outerShdw>
                </a:effectLst>
                <a:latin typeface="Maiandra GD" pitchFamily="34" charset="0"/>
              </a:rPr>
              <a:t>You can differentiate selections you already have in your classroom</a:t>
            </a:r>
          </a:p>
          <a:p>
            <a:pPr>
              <a:buFont typeface="Wingdings" pitchFamily="2" charset="2"/>
              <a:buChar char="ü"/>
            </a:pPr>
            <a:r>
              <a:rPr lang="en-US" sz="4000" b="1" dirty="0" smtClean="0">
                <a:solidFill>
                  <a:srgbClr val="002060"/>
                </a:solidFill>
                <a:effectLst>
                  <a:outerShdw blurRad="38100" dist="38100" dir="2700000" algn="tl">
                    <a:srgbClr val="000000">
                      <a:alpha val="43137"/>
                    </a:srgbClr>
                  </a:outerShdw>
                </a:effectLst>
                <a:latin typeface="Maiandra GD" pitchFamily="34" charset="0"/>
              </a:rPr>
              <a:t>Use Multiple Intelligences in literacy instruction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Effect transition="in" filter="strips(downLeft)">
                                      <p:cBhvr>
                                        <p:cTn id="7" dur="500"/>
                                        <p:tgtEl>
                                          <p:spTgt spid="2">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strips(downLeft)">
                                      <p:cBhvr>
                                        <p:cTn id="12" dur="500"/>
                                        <p:tgtEl>
                                          <p:spTgt spid="2">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nodeType="clickEffect">
                                  <p:stCondLst>
                                    <p:cond delay="0"/>
                                  </p:stCondLst>
                                  <p:childTnLst>
                                    <p:set>
                                      <p:cBhvr>
                                        <p:cTn id="16" dur="1" fill="hold">
                                          <p:stCondLst>
                                            <p:cond delay="0"/>
                                          </p:stCondLst>
                                        </p:cTn>
                                        <p:tgtEl>
                                          <p:spTgt spid="2">
                                            <p:txEl>
                                              <p:pRg st="3" end="3"/>
                                            </p:txEl>
                                          </p:spTgt>
                                        </p:tgtEl>
                                        <p:attrNameLst>
                                          <p:attrName>style.visibility</p:attrName>
                                        </p:attrNameLst>
                                      </p:cBhvr>
                                      <p:to>
                                        <p:strVal val="visible"/>
                                      </p:to>
                                    </p:set>
                                    <p:animEffect transition="in" filter="strips(downLeft)">
                                      <p:cBhvr>
                                        <p:cTn id="17" dur="500"/>
                                        <p:tgtEl>
                                          <p:spTgt spid="2">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12" fill="hold" nodeType="click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strips(downLeft)">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4098" name="Title 1"/>
          <p:cNvSpPr>
            <a:spLocks noGrp="1"/>
          </p:cNvSpPr>
          <p:nvPr>
            <p:ph type="title"/>
          </p:nvPr>
        </p:nvSpPr>
        <p:spPr>
          <a:xfrm>
            <a:off x="0" y="228600"/>
            <a:ext cx="9144000" cy="1143000"/>
          </a:xfrm>
        </p:spPr>
        <p:txBody>
          <a:bodyPr>
            <a:noAutofit/>
          </a:bodyPr>
          <a:lstStyle/>
          <a:p>
            <a:r>
              <a:rPr lang="en-US" dirty="0" smtClean="0">
                <a:latin typeface="Candara" pitchFamily="34" charset="0"/>
              </a:rPr>
              <a:t>The examination of these texts can give insight to…</a:t>
            </a:r>
          </a:p>
        </p:txBody>
      </p:sp>
      <p:pic>
        <p:nvPicPr>
          <p:cNvPr id="4099" name="Content Placeholder 3" descr="minuteman.bmp"/>
          <p:cNvPicPr>
            <a:picLocks noGrp="1" noChangeAspect="1"/>
          </p:cNvPicPr>
          <p:nvPr>
            <p:ph idx="1"/>
          </p:nvPr>
        </p:nvPicPr>
        <p:blipFill>
          <a:blip r:embed="rId3"/>
          <a:stretch>
            <a:fillRect/>
          </a:stretch>
        </p:blipFill>
        <p:spPr>
          <a:xfrm>
            <a:off x="381000" y="1905000"/>
            <a:ext cx="3063875" cy="297463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4100" name="TextBox 4"/>
          <p:cNvSpPr txBox="1">
            <a:spLocks noChangeArrowheads="1"/>
          </p:cNvSpPr>
          <p:nvPr/>
        </p:nvSpPr>
        <p:spPr bwMode="auto">
          <a:xfrm>
            <a:off x="3505200" y="1676400"/>
            <a:ext cx="5715000" cy="3478212"/>
          </a:xfrm>
          <a:prstGeom prst="rect">
            <a:avLst/>
          </a:prstGeom>
          <a:noFill/>
          <a:ln w="9525">
            <a:noFill/>
            <a:miter lim="800000"/>
            <a:headEnd/>
            <a:tailEnd/>
          </a:ln>
        </p:spPr>
        <p:txBody>
          <a:bodyPr>
            <a:spAutoFit/>
          </a:bodyPr>
          <a:lstStyle/>
          <a:p>
            <a:pPr>
              <a:buFont typeface="Wingdings" pitchFamily="2" charset="2"/>
              <a:buChar char="ü"/>
            </a:pPr>
            <a:r>
              <a:rPr lang="en-US" sz="4400" dirty="0">
                <a:latin typeface="Candara" pitchFamily="34" charset="0"/>
              </a:rPr>
              <a:t>Government &amp; Civics</a:t>
            </a:r>
          </a:p>
          <a:p>
            <a:pPr>
              <a:buFont typeface="Wingdings" pitchFamily="2" charset="2"/>
              <a:buChar char="ü"/>
            </a:pPr>
            <a:r>
              <a:rPr lang="en-US" sz="4400" dirty="0">
                <a:latin typeface="Candara" pitchFamily="34" charset="0"/>
              </a:rPr>
              <a:t>Culture &amp; Society</a:t>
            </a:r>
          </a:p>
          <a:p>
            <a:pPr>
              <a:buFont typeface="Wingdings" pitchFamily="2" charset="2"/>
              <a:buChar char="ü"/>
            </a:pPr>
            <a:r>
              <a:rPr lang="en-US" sz="4400" dirty="0">
                <a:latin typeface="Candara" pitchFamily="34" charset="0"/>
              </a:rPr>
              <a:t>Economics</a:t>
            </a:r>
          </a:p>
          <a:p>
            <a:pPr>
              <a:buFont typeface="Wingdings" pitchFamily="2" charset="2"/>
              <a:buChar char="ü"/>
            </a:pPr>
            <a:r>
              <a:rPr lang="en-US" sz="4400" dirty="0">
                <a:latin typeface="Candara" pitchFamily="34" charset="0"/>
              </a:rPr>
              <a:t>Geography</a:t>
            </a:r>
          </a:p>
          <a:p>
            <a:pPr>
              <a:buFont typeface="Wingdings" pitchFamily="2" charset="2"/>
              <a:buChar char="ü"/>
            </a:pPr>
            <a:r>
              <a:rPr lang="en-US" sz="4400" dirty="0">
                <a:latin typeface="Candara" pitchFamily="34" charset="0"/>
              </a:rPr>
              <a:t>History</a:t>
            </a:r>
          </a:p>
        </p:txBody>
      </p:sp>
      <p:sp>
        <p:nvSpPr>
          <p:cNvPr id="5" name="TextBox 4"/>
          <p:cNvSpPr txBox="1"/>
          <p:nvPr/>
        </p:nvSpPr>
        <p:spPr>
          <a:xfrm>
            <a:off x="304800" y="5334000"/>
            <a:ext cx="8534400" cy="1323439"/>
          </a:xfrm>
          <a:prstGeom prst="rect">
            <a:avLst/>
          </a:prstGeom>
          <a:solidFill>
            <a:schemeClr val="accent5">
              <a:lumMod val="75000"/>
            </a:schemeClr>
          </a:solidFill>
          <a:ln w="28575">
            <a:solidFill>
              <a:schemeClr val="tx1"/>
            </a:solidFill>
          </a:ln>
        </p:spPr>
        <p:txBody>
          <a:bodyPr wrap="square" rtlCol="0">
            <a:spAutoFit/>
          </a:bodyPr>
          <a:lstStyle/>
          <a:p>
            <a:pPr algn="ctr"/>
            <a:r>
              <a:rPr lang="en-US" sz="4000" b="1" dirty="0" smtClean="0">
                <a:ln w="12700">
                  <a:solidFill>
                    <a:schemeClr val="tx2">
                      <a:satMod val="155000"/>
                    </a:schemeClr>
                  </a:solidFill>
                  <a:prstDash val="solid"/>
                </a:ln>
                <a:solidFill>
                  <a:schemeClr val="accent6"/>
                </a:solidFill>
                <a:effectLst>
                  <a:outerShdw blurRad="41275" dist="20320" dir="1800000" algn="tl" rotWithShape="0">
                    <a:srgbClr val="000000">
                      <a:alpha val="40000"/>
                    </a:srgbClr>
                  </a:outerShdw>
                </a:effectLst>
                <a:latin typeface="Comic Sans MS" pitchFamily="66" charset="0"/>
              </a:rPr>
              <a:t>There are strong content connections!</a:t>
            </a:r>
            <a:endParaRPr lang="en-US" sz="4000" b="1" dirty="0">
              <a:ln w="12700">
                <a:solidFill>
                  <a:schemeClr val="tx2">
                    <a:satMod val="155000"/>
                  </a:schemeClr>
                </a:solidFill>
                <a:prstDash val="solid"/>
              </a:ln>
              <a:solidFill>
                <a:schemeClr val="accent6"/>
              </a:solidFill>
              <a:effectLst>
                <a:outerShdw blurRad="41275" dist="20320" dir="1800000" algn="tl" rotWithShape="0">
                  <a:srgbClr val="000000">
                    <a:alpha val="40000"/>
                  </a:srgbClr>
                </a:outerShdw>
              </a:effectLst>
              <a:latin typeface="Comic Sans MS"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trips(downLeft)">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Number Placeholder 5"/>
          <p:cNvSpPr>
            <a:spLocks noGrp="1"/>
          </p:cNvSpPr>
          <p:nvPr>
            <p:ph type="sldNum" sz="quarter" idx="12"/>
          </p:nvPr>
        </p:nvSpPr>
        <p:spPr/>
        <p:txBody>
          <a:bodyPr/>
          <a:lstStyle/>
          <a:p>
            <a:pPr>
              <a:defRPr/>
            </a:pPr>
            <a:fld id="{943251E4-AF2E-4F39-B79C-8BA494779525}" type="slidenum">
              <a:rPr lang="en-US"/>
              <a:pPr>
                <a:defRPr/>
              </a:pPr>
              <a:t>9</a:t>
            </a:fld>
            <a:endParaRPr lang="en-US"/>
          </a:p>
        </p:txBody>
      </p:sp>
      <p:grpSp>
        <p:nvGrpSpPr>
          <p:cNvPr id="2" name="Group 2"/>
          <p:cNvGrpSpPr>
            <a:grpSpLocks/>
          </p:cNvGrpSpPr>
          <p:nvPr/>
        </p:nvGrpSpPr>
        <p:grpSpPr bwMode="auto">
          <a:xfrm>
            <a:off x="381000" y="0"/>
            <a:ext cx="8458200" cy="6172200"/>
            <a:chOff x="1104" y="192"/>
            <a:chExt cx="3212" cy="3600"/>
          </a:xfrm>
        </p:grpSpPr>
        <p:sp>
          <p:nvSpPr>
            <p:cNvPr id="20487" name="Freeform 3"/>
            <p:cNvSpPr>
              <a:spLocks/>
            </p:cNvSpPr>
            <p:nvPr/>
          </p:nvSpPr>
          <p:spPr bwMode="auto">
            <a:xfrm>
              <a:off x="1165" y="192"/>
              <a:ext cx="3151" cy="3600"/>
            </a:xfrm>
            <a:custGeom>
              <a:avLst/>
              <a:gdLst>
                <a:gd name="T0" fmla="*/ 0 w 3151"/>
                <a:gd name="T1" fmla="*/ 1221 h 3600"/>
                <a:gd name="T2" fmla="*/ 304 w 3151"/>
                <a:gd name="T3" fmla="*/ 3176 h 3600"/>
                <a:gd name="T4" fmla="*/ 2044 w 3151"/>
                <a:gd name="T5" fmla="*/ 3600 h 3600"/>
                <a:gd name="T6" fmla="*/ 3151 w 3151"/>
                <a:gd name="T7" fmla="*/ 2659 h 3600"/>
                <a:gd name="T8" fmla="*/ 2755 w 3151"/>
                <a:gd name="T9" fmla="*/ 462 h 3600"/>
                <a:gd name="T10" fmla="*/ 2022 w 3151"/>
                <a:gd name="T11" fmla="*/ 0 h 3600"/>
                <a:gd name="T12" fmla="*/ 470 w 3151"/>
                <a:gd name="T13" fmla="*/ 1328 h 3600"/>
                <a:gd name="T14" fmla="*/ 0 w 3151"/>
                <a:gd name="T15" fmla="*/ 1221 h 3600"/>
                <a:gd name="T16" fmla="*/ 0 60000 65536"/>
                <a:gd name="T17" fmla="*/ 0 60000 65536"/>
                <a:gd name="T18" fmla="*/ 0 60000 65536"/>
                <a:gd name="T19" fmla="*/ 0 60000 65536"/>
                <a:gd name="T20" fmla="*/ 0 60000 65536"/>
                <a:gd name="T21" fmla="*/ 0 60000 65536"/>
                <a:gd name="T22" fmla="*/ 0 60000 65536"/>
                <a:gd name="T23" fmla="*/ 0 60000 65536"/>
                <a:gd name="T24" fmla="*/ 0 w 3151"/>
                <a:gd name="T25" fmla="*/ 0 h 3600"/>
                <a:gd name="T26" fmla="*/ 3151 w 3151"/>
                <a:gd name="T27" fmla="*/ 3600 h 3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151" h="3600">
                  <a:moveTo>
                    <a:pt x="0" y="1221"/>
                  </a:moveTo>
                  <a:lnTo>
                    <a:pt x="304" y="3176"/>
                  </a:lnTo>
                  <a:lnTo>
                    <a:pt x="2044" y="3600"/>
                  </a:lnTo>
                  <a:lnTo>
                    <a:pt x="3151" y="2659"/>
                  </a:lnTo>
                  <a:lnTo>
                    <a:pt x="2755" y="462"/>
                  </a:lnTo>
                  <a:lnTo>
                    <a:pt x="2022" y="0"/>
                  </a:lnTo>
                  <a:lnTo>
                    <a:pt x="470" y="1328"/>
                  </a:lnTo>
                  <a:lnTo>
                    <a:pt x="0" y="1221"/>
                  </a:lnTo>
                  <a:close/>
                </a:path>
              </a:pathLst>
            </a:custGeom>
            <a:solidFill>
              <a:srgbClr val="D8B5FF"/>
            </a:solidFill>
            <a:ln w="9525">
              <a:noFill/>
              <a:round/>
              <a:headEnd/>
              <a:tailEnd/>
            </a:ln>
          </p:spPr>
          <p:txBody>
            <a:bodyPr/>
            <a:lstStyle/>
            <a:p>
              <a:endParaRPr lang="en-US"/>
            </a:p>
          </p:txBody>
        </p:sp>
        <p:grpSp>
          <p:nvGrpSpPr>
            <p:cNvPr id="3" name="Group 4"/>
            <p:cNvGrpSpPr>
              <a:grpSpLocks/>
            </p:cNvGrpSpPr>
            <p:nvPr/>
          </p:nvGrpSpPr>
          <p:grpSpPr bwMode="auto">
            <a:xfrm>
              <a:off x="1104" y="642"/>
              <a:ext cx="3120" cy="3101"/>
              <a:chOff x="1104" y="642"/>
              <a:chExt cx="3120" cy="3101"/>
            </a:xfrm>
          </p:grpSpPr>
          <p:sp>
            <p:nvSpPr>
              <p:cNvPr id="20489" name="Freeform 5"/>
              <p:cNvSpPr>
                <a:spLocks/>
              </p:cNvSpPr>
              <p:nvPr/>
            </p:nvSpPr>
            <p:spPr bwMode="auto">
              <a:xfrm>
                <a:off x="1590" y="642"/>
                <a:ext cx="2375" cy="3101"/>
              </a:xfrm>
              <a:custGeom>
                <a:avLst/>
                <a:gdLst>
                  <a:gd name="T0" fmla="*/ 321 w 2375"/>
                  <a:gd name="T1" fmla="*/ 245 h 3101"/>
                  <a:gd name="T2" fmla="*/ 0 w 2375"/>
                  <a:gd name="T3" fmla="*/ 2169 h 3101"/>
                  <a:gd name="T4" fmla="*/ 260 w 2375"/>
                  <a:gd name="T5" fmla="*/ 2231 h 3101"/>
                  <a:gd name="T6" fmla="*/ 180 w 2375"/>
                  <a:gd name="T7" fmla="*/ 2689 h 3101"/>
                  <a:gd name="T8" fmla="*/ 534 w 2375"/>
                  <a:gd name="T9" fmla="*/ 2827 h 3101"/>
                  <a:gd name="T10" fmla="*/ 709 w 2375"/>
                  <a:gd name="T11" fmla="*/ 2474 h 3101"/>
                  <a:gd name="T12" fmla="*/ 682 w 2375"/>
                  <a:gd name="T13" fmla="*/ 3024 h 3101"/>
                  <a:gd name="T14" fmla="*/ 1032 w 2375"/>
                  <a:gd name="T15" fmla="*/ 3101 h 3101"/>
                  <a:gd name="T16" fmla="*/ 1123 w 2375"/>
                  <a:gd name="T17" fmla="*/ 2352 h 3101"/>
                  <a:gd name="T18" fmla="*/ 1274 w 2375"/>
                  <a:gd name="T19" fmla="*/ 2366 h 3101"/>
                  <a:gd name="T20" fmla="*/ 1330 w 2375"/>
                  <a:gd name="T21" fmla="*/ 2794 h 3101"/>
                  <a:gd name="T22" fmla="*/ 1702 w 2375"/>
                  <a:gd name="T23" fmla="*/ 2749 h 3101"/>
                  <a:gd name="T24" fmla="*/ 1740 w 2375"/>
                  <a:gd name="T25" fmla="*/ 2626 h 3101"/>
                  <a:gd name="T26" fmla="*/ 1778 w 2375"/>
                  <a:gd name="T27" fmla="*/ 3024 h 3101"/>
                  <a:gd name="T28" fmla="*/ 2191 w 2375"/>
                  <a:gd name="T29" fmla="*/ 2886 h 3101"/>
                  <a:gd name="T30" fmla="*/ 2110 w 2375"/>
                  <a:gd name="T31" fmla="*/ 2274 h 3101"/>
                  <a:gd name="T32" fmla="*/ 2375 w 2375"/>
                  <a:gd name="T33" fmla="*/ 2198 h 3101"/>
                  <a:gd name="T34" fmla="*/ 2150 w 2375"/>
                  <a:gd name="T35" fmla="*/ 184 h 3101"/>
                  <a:gd name="T36" fmla="*/ 2022 w 2375"/>
                  <a:gd name="T37" fmla="*/ 47 h 3101"/>
                  <a:gd name="T38" fmla="*/ 1884 w 2375"/>
                  <a:gd name="T39" fmla="*/ 0 h 3101"/>
                  <a:gd name="T40" fmla="*/ 1693 w 2375"/>
                  <a:gd name="T41" fmla="*/ 77 h 3101"/>
                  <a:gd name="T42" fmla="*/ 1621 w 2375"/>
                  <a:gd name="T43" fmla="*/ 139 h 3101"/>
                  <a:gd name="T44" fmla="*/ 1503 w 2375"/>
                  <a:gd name="T45" fmla="*/ 153 h 3101"/>
                  <a:gd name="T46" fmla="*/ 1438 w 2375"/>
                  <a:gd name="T47" fmla="*/ 77 h 3101"/>
                  <a:gd name="T48" fmla="*/ 1224 w 2375"/>
                  <a:gd name="T49" fmla="*/ 2 h 3101"/>
                  <a:gd name="T50" fmla="*/ 1034 w 2375"/>
                  <a:gd name="T51" fmla="*/ 94 h 3101"/>
                  <a:gd name="T52" fmla="*/ 994 w 2375"/>
                  <a:gd name="T53" fmla="*/ 170 h 3101"/>
                  <a:gd name="T54" fmla="*/ 888 w 2375"/>
                  <a:gd name="T55" fmla="*/ 170 h 3101"/>
                  <a:gd name="T56" fmla="*/ 761 w 2375"/>
                  <a:gd name="T57" fmla="*/ 63 h 3101"/>
                  <a:gd name="T58" fmla="*/ 608 w 2375"/>
                  <a:gd name="T59" fmla="*/ 16 h 3101"/>
                  <a:gd name="T60" fmla="*/ 449 w 2375"/>
                  <a:gd name="T61" fmla="*/ 108 h 3101"/>
                  <a:gd name="T62" fmla="*/ 424 w 2375"/>
                  <a:gd name="T63" fmla="*/ 200 h 3101"/>
                  <a:gd name="T64" fmla="*/ 321 w 2375"/>
                  <a:gd name="T65" fmla="*/ 245 h 310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375"/>
                  <a:gd name="T100" fmla="*/ 0 h 3101"/>
                  <a:gd name="T101" fmla="*/ 2375 w 2375"/>
                  <a:gd name="T102" fmla="*/ 3101 h 310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375" h="3101">
                    <a:moveTo>
                      <a:pt x="321" y="245"/>
                    </a:moveTo>
                    <a:lnTo>
                      <a:pt x="0" y="2169"/>
                    </a:lnTo>
                    <a:lnTo>
                      <a:pt x="260" y="2231"/>
                    </a:lnTo>
                    <a:lnTo>
                      <a:pt x="180" y="2689"/>
                    </a:lnTo>
                    <a:lnTo>
                      <a:pt x="534" y="2827"/>
                    </a:lnTo>
                    <a:lnTo>
                      <a:pt x="709" y="2474"/>
                    </a:lnTo>
                    <a:lnTo>
                      <a:pt x="682" y="3024"/>
                    </a:lnTo>
                    <a:lnTo>
                      <a:pt x="1032" y="3101"/>
                    </a:lnTo>
                    <a:lnTo>
                      <a:pt x="1123" y="2352"/>
                    </a:lnTo>
                    <a:lnTo>
                      <a:pt x="1274" y="2366"/>
                    </a:lnTo>
                    <a:lnTo>
                      <a:pt x="1330" y="2794"/>
                    </a:lnTo>
                    <a:lnTo>
                      <a:pt x="1702" y="2749"/>
                    </a:lnTo>
                    <a:lnTo>
                      <a:pt x="1740" y="2626"/>
                    </a:lnTo>
                    <a:lnTo>
                      <a:pt x="1778" y="3024"/>
                    </a:lnTo>
                    <a:lnTo>
                      <a:pt x="2191" y="2886"/>
                    </a:lnTo>
                    <a:lnTo>
                      <a:pt x="2110" y="2274"/>
                    </a:lnTo>
                    <a:lnTo>
                      <a:pt x="2375" y="2198"/>
                    </a:lnTo>
                    <a:lnTo>
                      <a:pt x="2150" y="184"/>
                    </a:lnTo>
                    <a:lnTo>
                      <a:pt x="2022" y="47"/>
                    </a:lnTo>
                    <a:lnTo>
                      <a:pt x="1884" y="0"/>
                    </a:lnTo>
                    <a:lnTo>
                      <a:pt x="1693" y="77"/>
                    </a:lnTo>
                    <a:lnTo>
                      <a:pt x="1621" y="139"/>
                    </a:lnTo>
                    <a:lnTo>
                      <a:pt x="1503" y="153"/>
                    </a:lnTo>
                    <a:lnTo>
                      <a:pt x="1438" y="77"/>
                    </a:lnTo>
                    <a:lnTo>
                      <a:pt x="1224" y="2"/>
                    </a:lnTo>
                    <a:lnTo>
                      <a:pt x="1034" y="94"/>
                    </a:lnTo>
                    <a:lnTo>
                      <a:pt x="994" y="170"/>
                    </a:lnTo>
                    <a:lnTo>
                      <a:pt x="888" y="170"/>
                    </a:lnTo>
                    <a:lnTo>
                      <a:pt x="761" y="63"/>
                    </a:lnTo>
                    <a:lnTo>
                      <a:pt x="608" y="16"/>
                    </a:lnTo>
                    <a:lnTo>
                      <a:pt x="449" y="108"/>
                    </a:lnTo>
                    <a:lnTo>
                      <a:pt x="424" y="200"/>
                    </a:lnTo>
                    <a:lnTo>
                      <a:pt x="321" y="245"/>
                    </a:lnTo>
                    <a:close/>
                  </a:path>
                </a:pathLst>
              </a:custGeom>
              <a:solidFill>
                <a:srgbClr val="FFFFFF"/>
              </a:solidFill>
              <a:ln w="9525">
                <a:noFill/>
                <a:round/>
                <a:headEnd/>
                <a:tailEnd/>
              </a:ln>
            </p:spPr>
            <p:txBody>
              <a:bodyPr/>
              <a:lstStyle/>
              <a:p>
                <a:endParaRPr lang="en-US"/>
              </a:p>
            </p:txBody>
          </p:sp>
          <p:sp>
            <p:nvSpPr>
              <p:cNvPr id="20490" name="Freeform 6"/>
              <p:cNvSpPr>
                <a:spLocks/>
              </p:cNvSpPr>
              <p:nvPr/>
            </p:nvSpPr>
            <p:spPr bwMode="auto">
              <a:xfrm>
                <a:off x="2972" y="2567"/>
                <a:ext cx="242" cy="735"/>
              </a:xfrm>
              <a:custGeom>
                <a:avLst/>
                <a:gdLst>
                  <a:gd name="T0" fmla="*/ 152 w 242"/>
                  <a:gd name="T1" fmla="*/ 13 h 735"/>
                  <a:gd name="T2" fmla="*/ 242 w 242"/>
                  <a:gd name="T3" fmla="*/ 707 h 735"/>
                  <a:gd name="T4" fmla="*/ 47 w 242"/>
                  <a:gd name="T5" fmla="*/ 735 h 735"/>
                  <a:gd name="T6" fmla="*/ 0 w 242"/>
                  <a:gd name="T7" fmla="*/ 0 h 735"/>
                  <a:gd name="T8" fmla="*/ 152 w 242"/>
                  <a:gd name="T9" fmla="*/ 13 h 735"/>
                  <a:gd name="T10" fmla="*/ 0 60000 65536"/>
                  <a:gd name="T11" fmla="*/ 0 60000 65536"/>
                  <a:gd name="T12" fmla="*/ 0 60000 65536"/>
                  <a:gd name="T13" fmla="*/ 0 60000 65536"/>
                  <a:gd name="T14" fmla="*/ 0 60000 65536"/>
                  <a:gd name="T15" fmla="*/ 0 w 242"/>
                  <a:gd name="T16" fmla="*/ 0 h 735"/>
                  <a:gd name="T17" fmla="*/ 242 w 242"/>
                  <a:gd name="T18" fmla="*/ 735 h 735"/>
                </a:gdLst>
                <a:ahLst/>
                <a:cxnLst>
                  <a:cxn ang="T10">
                    <a:pos x="T0" y="T1"/>
                  </a:cxn>
                  <a:cxn ang="T11">
                    <a:pos x="T2" y="T3"/>
                  </a:cxn>
                  <a:cxn ang="T12">
                    <a:pos x="T4" y="T5"/>
                  </a:cxn>
                  <a:cxn ang="T13">
                    <a:pos x="T6" y="T7"/>
                  </a:cxn>
                  <a:cxn ang="T14">
                    <a:pos x="T8" y="T9"/>
                  </a:cxn>
                </a:cxnLst>
                <a:rect l="T15" t="T16" r="T17" b="T18"/>
                <a:pathLst>
                  <a:path w="242" h="735">
                    <a:moveTo>
                      <a:pt x="152" y="13"/>
                    </a:moveTo>
                    <a:lnTo>
                      <a:pt x="242" y="707"/>
                    </a:lnTo>
                    <a:lnTo>
                      <a:pt x="47" y="735"/>
                    </a:lnTo>
                    <a:lnTo>
                      <a:pt x="0" y="0"/>
                    </a:lnTo>
                    <a:lnTo>
                      <a:pt x="152" y="13"/>
                    </a:lnTo>
                    <a:close/>
                  </a:path>
                </a:pathLst>
              </a:custGeom>
              <a:solidFill>
                <a:srgbClr val="49AFFF"/>
              </a:solidFill>
              <a:ln w="9525">
                <a:noFill/>
                <a:round/>
                <a:headEnd/>
                <a:tailEnd/>
              </a:ln>
            </p:spPr>
            <p:txBody>
              <a:bodyPr/>
              <a:lstStyle/>
              <a:p>
                <a:endParaRPr lang="en-US"/>
              </a:p>
            </p:txBody>
          </p:sp>
          <p:sp>
            <p:nvSpPr>
              <p:cNvPr id="20491" name="Freeform 7"/>
              <p:cNvSpPr>
                <a:spLocks/>
              </p:cNvSpPr>
              <p:nvPr/>
            </p:nvSpPr>
            <p:spPr bwMode="auto">
              <a:xfrm>
                <a:off x="1920" y="2555"/>
                <a:ext cx="269" cy="738"/>
              </a:xfrm>
              <a:custGeom>
                <a:avLst/>
                <a:gdLst>
                  <a:gd name="T0" fmla="*/ 117 w 269"/>
                  <a:gd name="T1" fmla="*/ 0 h 738"/>
                  <a:gd name="T2" fmla="*/ 0 w 269"/>
                  <a:gd name="T3" fmla="*/ 677 h 738"/>
                  <a:gd name="T4" fmla="*/ 195 w 269"/>
                  <a:gd name="T5" fmla="*/ 738 h 738"/>
                  <a:gd name="T6" fmla="*/ 269 w 269"/>
                  <a:gd name="T7" fmla="*/ 12 h 738"/>
                  <a:gd name="T8" fmla="*/ 117 w 269"/>
                  <a:gd name="T9" fmla="*/ 0 h 738"/>
                  <a:gd name="T10" fmla="*/ 0 60000 65536"/>
                  <a:gd name="T11" fmla="*/ 0 60000 65536"/>
                  <a:gd name="T12" fmla="*/ 0 60000 65536"/>
                  <a:gd name="T13" fmla="*/ 0 60000 65536"/>
                  <a:gd name="T14" fmla="*/ 0 60000 65536"/>
                  <a:gd name="T15" fmla="*/ 0 w 269"/>
                  <a:gd name="T16" fmla="*/ 0 h 738"/>
                  <a:gd name="T17" fmla="*/ 269 w 269"/>
                  <a:gd name="T18" fmla="*/ 738 h 738"/>
                </a:gdLst>
                <a:ahLst/>
                <a:cxnLst>
                  <a:cxn ang="T10">
                    <a:pos x="T0" y="T1"/>
                  </a:cxn>
                  <a:cxn ang="T11">
                    <a:pos x="T2" y="T3"/>
                  </a:cxn>
                  <a:cxn ang="T12">
                    <a:pos x="T4" y="T5"/>
                  </a:cxn>
                  <a:cxn ang="T13">
                    <a:pos x="T6" y="T7"/>
                  </a:cxn>
                  <a:cxn ang="T14">
                    <a:pos x="T8" y="T9"/>
                  </a:cxn>
                </a:cxnLst>
                <a:rect l="T15" t="T16" r="T17" b="T18"/>
                <a:pathLst>
                  <a:path w="269" h="738">
                    <a:moveTo>
                      <a:pt x="117" y="0"/>
                    </a:moveTo>
                    <a:lnTo>
                      <a:pt x="0" y="677"/>
                    </a:lnTo>
                    <a:lnTo>
                      <a:pt x="195" y="738"/>
                    </a:lnTo>
                    <a:lnTo>
                      <a:pt x="269" y="12"/>
                    </a:lnTo>
                    <a:lnTo>
                      <a:pt x="117" y="0"/>
                    </a:lnTo>
                    <a:close/>
                  </a:path>
                </a:pathLst>
              </a:custGeom>
              <a:solidFill>
                <a:srgbClr val="49AFFF"/>
              </a:solidFill>
              <a:ln w="9525">
                <a:noFill/>
                <a:round/>
                <a:headEnd/>
                <a:tailEnd/>
              </a:ln>
            </p:spPr>
            <p:txBody>
              <a:bodyPr/>
              <a:lstStyle/>
              <a:p>
                <a:endParaRPr lang="en-US"/>
              </a:p>
            </p:txBody>
          </p:sp>
          <p:sp>
            <p:nvSpPr>
              <p:cNvPr id="20492" name="Freeform 8"/>
              <p:cNvSpPr>
                <a:spLocks/>
              </p:cNvSpPr>
              <p:nvPr/>
            </p:nvSpPr>
            <p:spPr bwMode="auto">
              <a:xfrm>
                <a:off x="2097" y="898"/>
                <a:ext cx="1511" cy="145"/>
              </a:xfrm>
              <a:custGeom>
                <a:avLst/>
                <a:gdLst>
                  <a:gd name="T0" fmla="*/ 20 w 1511"/>
                  <a:gd name="T1" fmla="*/ 54 h 145"/>
                  <a:gd name="T2" fmla="*/ 1491 w 1511"/>
                  <a:gd name="T3" fmla="*/ 0 h 145"/>
                  <a:gd name="T4" fmla="*/ 1511 w 1511"/>
                  <a:gd name="T5" fmla="*/ 69 h 145"/>
                  <a:gd name="T6" fmla="*/ 0 w 1511"/>
                  <a:gd name="T7" fmla="*/ 145 h 145"/>
                  <a:gd name="T8" fmla="*/ 20 w 1511"/>
                  <a:gd name="T9" fmla="*/ 54 h 145"/>
                  <a:gd name="T10" fmla="*/ 0 60000 65536"/>
                  <a:gd name="T11" fmla="*/ 0 60000 65536"/>
                  <a:gd name="T12" fmla="*/ 0 60000 65536"/>
                  <a:gd name="T13" fmla="*/ 0 60000 65536"/>
                  <a:gd name="T14" fmla="*/ 0 60000 65536"/>
                  <a:gd name="T15" fmla="*/ 0 w 1511"/>
                  <a:gd name="T16" fmla="*/ 0 h 145"/>
                  <a:gd name="T17" fmla="*/ 1511 w 1511"/>
                  <a:gd name="T18" fmla="*/ 145 h 145"/>
                </a:gdLst>
                <a:ahLst/>
                <a:cxnLst>
                  <a:cxn ang="T10">
                    <a:pos x="T0" y="T1"/>
                  </a:cxn>
                  <a:cxn ang="T11">
                    <a:pos x="T2" y="T3"/>
                  </a:cxn>
                  <a:cxn ang="T12">
                    <a:pos x="T4" y="T5"/>
                  </a:cxn>
                  <a:cxn ang="T13">
                    <a:pos x="T6" y="T7"/>
                  </a:cxn>
                  <a:cxn ang="T14">
                    <a:pos x="T8" y="T9"/>
                  </a:cxn>
                </a:cxnLst>
                <a:rect l="T15" t="T16" r="T17" b="T18"/>
                <a:pathLst>
                  <a:path w="1511" h="145">
                    <a:moveTo>
                      <a:pt x="20" y="54"/>
                    </a:moveTo>
                    <a:lnTo>
                      <a:pt x="1491" y="0"/>
                    </a:lnTo>
                    <a:lnTo>
                      <a:pt x="1511" y="69"/>
                    </a:lnTo>
                    <a:lnTo>
                      <a:pt x="0" y="145"/>
                    </a:lnTo>
                    <a:lnTo>
                      <a:pt x="20" y="54"/>
                    </a:lnTo>
                    <a:close/>
                  </a:path>
                </a:pathLst>
              </a:custGeom>
              <a:solidFill>
                <a:srgbClr val="FFEF8E"/>
              </a:solidFill>
              <a:ln w="9525">
                <a:noFill/>
                <a:round/>
                <a:headEnd/>
                <a:tailEnd/>
              </a:ln>
            </p:spPr>
            <p:txBody>
              <a:bodyPr/>
              <a:lstStyle/>
              <a:p>
                <a:endParaRPr lang="en-US"/>
              </a:p>
            </p:txBody>
          </p:sp>
          <p:sp>
            <p:nvSpPr>
              <p:cNvPr id="20493" name="Freeform 9"/>
              <p:cNvSpPr>
                <a:spLocks/>
              </p:cNvSpPr>
              <p:nvPr/>
            </p:nvSpPr>
            <p:spPr bwMode="auto">
              <a:xfrm>
                <a:off x="1994" y="821"/>
                <a:ext cx="385" cy="227"/>
              </a:xfrm>
              <a:custGeom>
                <a:avLst/>
                <a:gdLst>
                  <a:gd name="T0" fmla="*/ 14 w 385"/>
                  <a:gd name="T1" fmla="*/ 216 h 227"/>
                  <a:gd name="T2" fmla="*/ 0 w 385"/>
                  <a:gd name="T3" fmla="*/ 142 h 227"/>
                  <a:gd name="T4" fmla="*/ 76 w 385"/>
                  <a:gd name="T5" fmla="*/ 131 h 227"/>
                  <a:gd name="T6" fmla="*/ 125 w 385"/>
                  <a:gd name="T7" fmla="*/ 1 h 227"/>
                  <a:gd name="T8" fmla="*/ 338 w 385"/>
                  <a:gd name="T9" fmla="*/ 0 h 227"/>
                  <a:gd name="T10" fmla="*/ 385 w 385"/>
                  <a:gd name="T11" fmla="*/ 184 h 227"/>
                  <a:gd name="T12" fmla="*/ 329 w 385"/>
                  <a:gd name="T13" fmla="*/ 189 h 227"/>
                  <a:gd name="T14" fmla="*/ 285 w 385"/>
                  <a:gd name="T15" fmla="*/ 63 h 227"/>
                  <a:gd name="T16" fmla="*/ 231 w 385"/>
                  <a:gd name="T17" fmla="*/ 48 h 227"/>
                  <a:gd name="T18" fmla="*/ 202 w 385"/>
                  <a:gd name="T19" fmla="*/ 68 h 227"/>
                  <a:gd name="T20" fmla="*/ 191 w 385"/>
                  <a:gd name="T21" fmla="*/ 159 h 227"/>
                  <a:gd name="T22" fmla="*/ 114 w 385"/>
                  <a:gd name="T23" fmla="*/ 227 h 227"/>
                  <a:gd name="T24" fmla="*/ 14 w 385"/>
                  <a:gd name="T25" fmla="*/ 216 h 22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85"/>
                  <a:gd name="T40" fmla="*/ 0 h 227"/>
                  <a:gd name="T41" fmla="*/ 385 w 385"/>
                  <a:gd name="T42" fmla="*/ 227 h 22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85" h="227">
                    <a:moveTo>
                      <a:pt x="14" y="216"/>
                    </a:moveTo>
                    <a:lnTo>
                      <a:pt x="0" y="142"/>
                    </a:lnTo>
                    <a:lnTo>
                      <a:pt x="76" y="131"/>
                    </a:lnTo>
                    <a:lnTo>
                      <a:pt x="125" y="1"/>
                    </a:lnTo>
                    <a:lnTo>
                      <a:pt x="338" y="0"/>
                    </a:lnTo>
                    <a:lnTo>
                      <a:pt x="385" y="184"/>
                    </a:lnTo>
                    <a:lnTo>
                      <a:pt x="329" y="189"/>
                    </a:lnTo>
                    <a:lnTo>
                      <a:pt x="285" y="63"/>
                    </a:lnTo>
                    <a:lnTo>
                      <a:pt x="231" y="48"/>
                    </a:lnTo>
                    <a:lnTo>
                      <a:pt x="202" y="68"/>
                    </a:lnTo>
                    <a:lnTo>
                      <a:pt x="191" y="159"/>
                    </a:lnTo>
                    <a:lnTo>
                      <a:pt x="114" y="227"/>
                    </a:lnTo>
                    <a:lnTo>
                      <a:pt x="14" y="216"/>
                    </a:lnTo>
                    <a:close/>
                  </a:path>
                </a:pathLst>
              </a:custGeom>
              <a:solidFill>
                <a:srgbClr val="FFEF8E"/>
              </a:solidFill>
              <a:ln w="9525">
                <a:noFill/>
                <a:round/>
                <a:headEnd/>
                <a:tailEnd/>
              </a:ln>
            </p:spPr>
            <p:txBody>
              <a:bodyPr/>
              <a:lstStyle/>
              <a:p>
                <a:endParaRPr lang="en-US"/>
              </a:p>
            </p:txBody>
          </p:sp>
          <p:sp>
            <p:nvSpPr>
              <p:cNvPr id="20494" name="Freeform 10"/>
              <p:cNvSpPr>
                <a:spLocks/>
              </p:cNvSpPr>
              <p:nvPr/>
            </p:nvSpPr>
            <p:spPr bwMode="auto">
              <a:xfrm>
                <a:off x="2602" y="795"/>
                <a:ext cx="387" cy="226"/>
              </a:xfrm>
              <a:custGeom>
                <a:avLst/>
                <a:gdLst>
                  <a:gd name="T0" fmla="*/ 15 w 387"/>
                  <a:gd name="T1" fmla="*/ 215 h 226"/>
                  <a:gd name="T2" fmla="*/ 0 w 387"/>
                  <a:gd name="T3" fmla="*/ 141 h 226"/>
                  <a:gd name="T4" fmla="*/ 78 w 387"/>
                  <a:gd name="T5" fmla="*/ 132 h 226"/>
                  <a:gd name="T6" fmla="*/ 127 w 387"/>
                  <a:gd name="T7" fmla="*/ 0 h 226"/>
                  <a:gd name="T8" fmla="*/ 340 w 387"/>
                  <a:gd name="T9" fmla="*/ 0 h 226"/>
                  <a:gd name="T10" fmla="*/ 387 w 387"/>
                  <a:gd name="T11" fmla="*/ 183 h 226"/>
                  <a:gd name="T12" fmla="*/ 331 w 387"/>
                  <a:gd name="T13" fmla="*/ 188 h 226"/>
                  <a:gd name="T14" fmla="*/ 286 w 387"/>
                  <a:gd name="T15" fmla="*/ 64 h 226"/>
                  <a:gd name="T16" fmla="*/ 233 w 387"/>
                  <a:gd name="T17" fmla="*/ 47 h 226"/>
                  <a:gd name="T18" fmla="*/ 204 w 387"/>
                  <a:gd name="T19" fmla="*/ 67 h 226"/>
                  <a:gd name="T20" fmla="*/ 194 w 387"/>
                  <a:gd name="T21" fmla="*/ 157 h 226"/>
                  <a:gd name="T22" fmla="*/ 114 w 387"/>
                  <a:gd name="T23" fmla="*/ 226 h 226"/>
                  <a:gd name="T24" fmla="*/ 15 w 387"/>
                  <a:gd name="T25" fmla="*/ 215 h 22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87"/>
                  <a:gd name="T40" fmla="*/ 0 h 226"/>
                  <a:gd name="T41" fmla="*/ 387 w 387"/>
                  <a:gd name="T42" fmla="*/ 226 h 22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87" h="226">
                    <a:moveTo>
                      <a:pt x="15" y="215"/>
                    </a:moveTo>
                    <a:lnTo>
                      <a:pt x="0" y="141"/>
                    </a:lnTo>
                    <a:lnTo>
                      <a:pt x="78" y="132"/>
                    </a:lnTo>
                    <a:lnTo>
                      <a:pt x="127" y="0"/>
                    </a:lnTo>
                    <a:lnTo>
                      <a:pt x="340" y="0"/>
                    </a:lnTo>
                    <a:lnTo>
                      <a:pt x="387" y="183"/>
                    </a:lnTo>
                    <a:lnTo>
                      <a:pt x="331" y="188"/>
                    </a:lnTo>
                    <a:lnTo>
                      <a:pt x="286" y="64"/>
                    </a:lnTo>
                    <a:lnTo>
                      <a:pt x="233" y="47"/>
                    </a:lnTo>
                    <a:lnTo>
                      <a:pt x="204" y="67"/>
                    </a:lnTo>
                    <a:lnTo>
                      <a:pt x="194" y="157"/>
                    </a:lnTo>
                    <a:lnTo>
                      <a:pt x="114" y="226"/>
                    </a:lnTo>
                    <a:lnTo>
                      <a:pt x="15" y="215"/>
                    </a:lnTo>
                    <a:close/>
                  </a:path>
                </a:pathLst>
              </a:custGeom>
              <a:solidFill>
                <a:srgbClr val="FFEF8E"/>
              </a:solidFill>
              <a:ln w="9525">
                <a:noFill/>
                <a:round/>
                <a:headEnd/>
                <a:tailEnd/>
              </a:ln>
            </p:spPr>
            <p:txBody>
              <a:bodyPr/>
              <a:lstStyle/>
              <a:p>
                <a:endParaRPr lang="en-US"/>
              </a:p>
            </p:txBody>
          </p:sp>
          <p:sp>
            <p:nvSpPr>
              <p:cNvPr id="20495" name="Freeform 11"/>
              <p:cNvSpPr>
                <a:spLocks/>
              </p:cNvSpPr>
              <p:nvPr/>
            </p:nvSpPr>
            <p:spPr bwMode="auto">
              <a:xfrm>
                <a:off x="3249" y="779"/>
                <a:ext cx="386" cy="231"/>
              </a:xfrm>
              <a:custGeom>
                <a:avLst/>
                <a:gdLst>
                  <a:gd name="T0" fmla="*/ 14 w 386"/>
                  <a:gd name="T1" fmla="*/ 220 h 231"/>
                  <a:gd name="T2" fmla="*/ 0 w 386"/>
                  <a:gd name="T3" fmla="*/ 146 h 231"/>
                  <a:gd name="T4" fmla="*/ 128 w 386"/>
                  <a:gd name="T5" fmla="*/ 121 h 231"/>
                  <a:gd name="T6" fmla="*/ 187 w 386"/>
                  <a:gd name="T7" fmla="*/ 4 h 231"/>
                  <a:gd name="T8" fmla="*/ 348 w 386"/>
                  <a:gd name="T9" fmla="*/ 0 h 231"/>
                  <a:gd name="T10" fmla="*/ 386 w 386"/>
                  <a:gd name="T11" fmla="*/ 202 h 231"/>
                  <a:gd name="T12" fmla="*/ 328 w 386"/>
                  <a:gd name="T13" fmla="*/ 193 h 231"/>
                  <a:gd name="T14" fmla="*/ 285 w 386"/>
                  <a:gd name="T15" fmla="*/ 67 h 231"/>
                  <a:gd name="T16" fmla="*/ 233 w 386"/>
                  <a:gd name="T17" fmla="*/ 52 h 231"/>
                  <a:gd name="T18" fmla="*/ 196 w 386"/>
                  <a:gd name="T19" fmla="*/ 89 h 231"/>
                  <a:gd name="T20" fmla="*/ 187 w 386"/>
                  <a:gd name="T21" fmla="*/ 177 h 231"/>
                  <a:gd name="T22" fmla="*/ 113 w 386"/>
                  <a:gd name="T23" fmla="*/ 231 h 231"/>
                  <a:gd name="T24" fmla="*/ 14 w 386"/>
                  <a:gd name="T25" fmla="*/ 220 h 23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86"/>
                  <a:gd name="T40" fmla="*/ 0 h 231"/>
                  <a:gd name="T41" fmla="*/ 386 w 386"/>
                  <a:gd name="T42" fmla="*/ 231 h 23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86" h="231">
                    <a:moveTo>
                      <a:pt x="14" y="220"/>
                    </a:moveTo>
                    <a:lnTo>
                      <a:pt x="0" y="146"/>
                    </a:lnTo>
                    <a:lnTo>
                      <a:pt x="128" y="121"/>
                    </a:lnTo>
                    <a:lnTo>
                      <a:pt x="187" y="4"/>
                    </a:lnTo>
                    <a:lnTo>
                      <a:pt x="348" y="0"/>
                    </a:lnTo>
                    <a:lnTo>
                      <a:pt x="386" y="202"/>
                    </a:lnTo>
                    <a:lnTo>
                      <a:pt x="328" y="193"/>
                    </a:lnTo>
                    <a:lnTo>
                      <a:pt x="285" y="67"/>
                    </a:lnTo>
                    <a:lnTo>
                      <a:pt x="233" y="52"/>
                    </a:lnTo>
                    <a:lnTo>
                      <a:pt x="196" y="89"/>
                    </a:lnTo>
                    <a:lnTo>
                      <a:pt x="187" y="177"/>
                    </a:lnTo>
                    <a:lnTo>
                      <a:pt x="113" y="231"/>
                    </a:lnTo>
                    <a:lnTo>
                      <a:pt x="14" y="220"/>
                    </a:lnTo>
                    <a:close/>
                  </a:path>
                </a:pathLst>
              </a:custGeom>
              <a:solidFill>
                <a:srgbClr val="FFEF8E"/>
              </a:solidFill>
              <a:ln w="9525">
                <a:noFill/>
                <a:round/>
                <a:headEnd/>
                <a:tailEnd/>
              </a:ln>
            </p:spPr>
            <p:txBody>
              <a:bodyPr/>
              <a:lstStyle/>
              <a:p>
                <a:endParaRPr lang="en-US"/>
              </a:p>
            </p:txBody>
          </p:sp>
          <p:sp>
            <p:nvSpPr>
              <p:cNvPr id="20496" name="Freeform 12"/>
              <p:cNvSpPr>
                <a:spLocks/>
              </p:cNvSpPr>
              <p:nvPr/>
            </p:nvSpPr>
            <p:spPr bwMode="auto">
              <a:xfrm>
                <a:off x="1767" y="996"/>
                <a:ext cx="334" cy="1786"/>
              </a:xfrm>
              <a:custGeom>
                <a:avLst/>
                <a:gdLst>
                  <a:gd name="T0" fmla="*/ 229 w 334"/>
                  <a:gd name="T1" fmla="*/ 0 h 1786"/>
                  <a:gd name="T2" fmla="*/ 0 w 334"/>
                  <a:gd name="T3" fmla="*/ 1734 h 1786"/>
                  <a:gd name="T4" fmla="*/ 294 w 334"/>
                  <a:gd name="T5" fmla="*/ 1786 h 1786"/>
                  <a:gd name="T6" fmla="*/ 334 w 334"/>
                  <a:gd name="T7" fmla="*/ 31 h 1786"/>
                  <a:gd name="T8" fmla="*/ 229 w 334"/>
                  <a:gd name="T9" fmla="*/ 0 h 1786"/>
                  <a:gd name="T10" fmla="*/ 0 60000 65536"/>
                  <a:gd name="T11" fmla="*/ 0 60000 65536"/>
                  <a:gd name="T12" fmla="*/ 0 60000 65536"/>
                  <a:gd name="T13" fmla="*/ 0 60000 65536"/>
                  <a:gd name="T14" fmla="*/ 0 60000 65536"/>
                  <a:gd name="T15" fmla="*/ 0 w 334"/>
                  <a:gd name="T16" fmla="*/ 0 h 1786"/>
                  <a:gd name="T17" fmla="*/ 334 w 334"/>
                  <a:gd name="T18" fmla="*/ 1786 h 1786"/>
                </a:gdLst>
                <a:ahLst/>
                <a:cxnLst>
                  <a:cxn ang="T10">
                    <a:pos x="T0" y="T1"/>
                  </a:cxn>
                  <a:cxn ang="T11">
                    <a:pos x="T2" y="T3"/>
                  </a:cxn>
                  <a:cxn ang="T12">
                    <a:pos x="T4" y="T5"/>
                  </a:cxn>
                  <a:cxn ang="T13">
                    <a:pos x="T6" y="T7"/>
                  </a:cxn>
                  <a:cxn ang="T14">
                    <a:pos x="T8" y="T9"/>
                  </a:cxn>
                </a:cxnLst>
                <a:rect l="T15" t="T16" r="T17" b="T18"/>
                <a:pathLst>
                  <a:path w="334" h="1786">
                    <a:moveTo>
                      <a:pt x="229" y="0"/>
                    </a:moveTo>
                    <a:lnTo>
                      <a:pt x="0" y="1734"/>
                    </a:lnTo>
                    <a:lnTo>
                      <a:pt x="294" y="1786"/>
                    </a:lnTo>
                    <a:lnTo>
                      <a:pt x="334" y="31"/>
                    </a:lnTo>
                    <a:lnTo>
                      <a:pt x="229" y="0"/>
                    </a:lnTo>
                    <a:close/>
                  </a:path>
                </a:pathLst>
              </a:custGeom>
              <a:solidFill>
                <a:srgbClr val="8CD6FF"/>
              </a:solidFill>
              <a:ln w="9525">
                <a:noFill/>
                <a:round/>
                <a:headEnd/>
                <a:tailEnd/>
              </a:ln>
            </p:spPr>
            <p:txBody>
              <a:bodyPr/>
              <a:lstStyle/>
              <a:p>
                <a:endParaRPr lang="en-US"/>
              </a:p>
            </p:txBody>
          </p:sp>
          <p:sp>
            <p:nvSpPr>
              <p:cNvPr id="20497" name="Freeform 13"/>
              <p:cNvSpPr>
                <a:spLocks/>
              </p:cNvSpPr>
              <p:nvPr/>
            </p:nvSpPr>
            <p:spPr bwMode="auto">
              <a:xfrm>
                <a:off x="2032" y="754"/>
                <a:ext cx="1803" cy="2182"/>
              </a:xfrm>
              <a:custGeom>
                <a:avLst/>
                <a:gdLst>
                  <a:gd name="T0" fmla="*/ 49 w 1803"/>
                  <a:gd name="T1" fmla="*/ 273 h 2182"/>
                  <a:gd name="T2" fmla="*/ 0 w 1803"/>
                  <a:gd name="T3" fmla="*/ 2182 h 2182"/>
                  <a:gd name="T4" fmla="*/ 1803 w 1803"/>
                  <a:gd name="T5" fmla="*/ 2043 h 2182"/>
                  <a:gd name="T6" fmla="*/ 1603 w 1803"/>
                  <a:gd name="T7" fmla="*/ 224 h 2182"/>
                  <a:gd name="T8" fmla="*/ 1558 w 1803"/>
                  <a:gd name="T9" fmla="*/ 63 h 2182"/>
                  <a:gd name="T10" fmla="*/ 1451 w 1803"/>
                  <a:gd name="T11" fmla="*/ 0 h 2182"/>
                  <a:gd name="T12" fmla="*/ 1336 w 1803"/>
                  <a:gd name="T13" fmla="*/ 38 h 2182"/>
                  <a:gd name="T14" fmla="*/ 1303 w 1803"/>
                  <a:gd name="T15" fmla="*/ 119 h 2182"/>
                  <a:gd name="T16" fmla="*/ 962 w 1803"/>
                  <a:gd name="T17" fmla="*/ 146 h 2182"/>
                  <a:gd name="T18" fmla="*/ 921 w 1803"/>
                  <a:gd name="T19" fmla="*/ 50 h 2182"/>
                  <a:gd name="T20" fmla="*/ 809 w 1803"/>
                  <a:gd name="T21" fmla="*/ 3 h 2182"/>
                  <a:gd name="T22" fmla="*/ 688 w 1803"/>
                  <a:gd name="T23" fmla="*/ 47 h 2182"/>
                  <a:gd name="T24" fmla="*/ 668 w 1803"/>
                  <a:gd name="T25" fmla="*/ 151 h 2182"/>
                  <a:gd name="T26" fmla="*/ 352 w 1803"/>
                  <a:gd name="T27" fmla="*/ 168 h 2182"/>
                  <a:gd name="T28" fmla="*/ 314 w 1803"/>
                  <a:gd name="T29" fmla="*/ 58 h 2182"/>
                  <a:gd name="T30" fmla="*/ 204 w 1803"/>
                  <a:gd name="T31" fmla="*/ 36 h 2182"/>
                  <a:gd name="T32" fmla="*/ 87 w 1803"/>
                  <a:gd name="T33" fmla="*/ 68 h 2182"/>
                  <a:gd name="T34" fmla="*/ 74 w 1803"/>
                  <a:gd name="T35" fmla="*/ 184 h 2182"/>
                  <a:gd name="T36" fmla="*/ 121 w 1803"/>
                  <a:gd name="T37" fmla="*/ 198 h 2182"/>
                  <a:gd name="T38" fmla="*/ 141 w 1803"/>
                  <a:gd name="T39" fmla="*/ 105 h 2182"/>
                  <a:gd name="T40" fmla="*/ 213 w 1803"/>
                  <a:gd name="T41" fmla="*/ 83 h 2182"/>
                  <a:gd name="T42" fmla="*/ 282 w 1803"/>
                  <a:gd name="T43" fmla="*/ 99 h 2182"/>
                  <a:gd name="T44" fmla="*/ 314 w 1803"/>
                  <a:gd name="T45" fmla="*/ 215 h 2182"/>
                  <a:gd name="T46" fmla="*/ 706 w 1803"/>
                  <a:gd name="T47" fmla="*/ 188 h 2182"/>
                  <a:gd name="T48" fmla="*/ 736 w 1803"/>
                  <a:gd name="T49" fmla="*/ 83 h 2182"/>
                  <a:gd name="T50" fmla="*/ 812 w 1803"/>
                  <a:gd name="T51" fmla="*/ 56 h 2182"/>
                  <a:gd name="T52" fmla="*/ 881 w 1803"/>
                  <a:gd name="T53" fmla="*/ 88 h 2182"/>
                  <a:gd name="T54" fmla="*/ 919 w 1803"/>
                  <a:gd name="T55" fmla="*/ 193 h 2182"/>
                  <a:gd name="T56" fmla="*/ 1348 w 1803"/>
                  <a:gd name="T57" fmla="*/ 166 h 2182"/>
                  <a:gd name="T58" fmla="*/ 1379 w 1803"/>
                  <a:gd name="T59" fmla="*/ 83 h 2182"/>
                  <a:gd name="T60" fmla="*/ 1450 w 1803"/>
                  <a:gd name="T61" fmla="*/ 63 h 2182"/>
                  <a:gd name="T62" fmla="*/ 1515 w 1803"/>
                  <a:gd name="T63" fmla="*/ 99 h 2182"/>
                  <a:gd name="T64" fmla="*/ 1529 w 1803"/>
                  <a:gd name="T65" fmla="*/ 197 h 2182"/>
                  <a:gd name="T66" fmla="*/ 49 w 1803"/>
                  <a:gd name="T67" fmla="*/ 273 h 218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803"/>
                  <a:gd name="T103" fmla="*/ 0 h 2182"/>
                  <a:gd name="T104" fmla="*/ 1803 w 1803"/>
                  <a:gd name="T105" fmla="*/ 2182 h 2182"/>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803" h="2182">
                    <a:moveTo>
                      <a:pt x="49" y="273"/>
                    </a:moveTo>
                    <a:lnTo>
                      <a:pt x="0" y="2182"/>
                    </a:lnTo>
                    <a:lnTo>
                      <a:pt x="1803" y="2043"/>
                    </a:lnTo>
                    <a:lnTo>
                      <a:pt x="1603" y="224"/>
                    </a:lnTo>
                    <a:lnTo>
                      <a:pt x="1558" y="63"/>
                    </a:lnTo>
                    <a:lnTo>
                      <a:pt x="1451" y="0"/>
                    </a:lnTo>
                    <a:lnTo>
                      <a:pt x="1336" y="38"/>
                    </a:lnTo>
                    <a:lnTo>
                      <a:pt x="1303" y="119"/>
                    </a:lnTo>
                    <a:lnTo>
                      <a:pt x="962" y="146"/>
                    </a:lnTo>
                    <a:lnTo>
                      <a:pt x="921" y="50"/>
                    </a:lnTo>
                    <a:lnTo>
                      <a:pt x="809" y="3"/>
                    </a:lnTo>
                    <a:lnTo>
                      <a:pt x="688" y="47"/>
                    </a:lnTo>
                    <a:lnTo>
                      <a:pt x="668" y="151"/>
                    </a:lnTo>
                    <a:lnTo>
                      <a:pt x="352" y="168"/>
                    </a:lnTo>
                    <a:lnTo>
                      <a:pt x="314" y="58"/>
                    </a:lnTo>
                    <a:lnTo>
                      <a:pt x="204" y="36"/>
                    </a:lnTo>
                    <a:lnTo>
                      <a:pt x="87" y="68"/>
                    </a:lnTo>
                    <a:lnTo>
                      <a:pt x="74" y="184"/>
                    </a:lnTo>
                    <a:lnTo>
                      <a:pt x="121" y="198"/>
                    </a:lnTo>
                    <a:lnTo>
                      <a:pt x="141" y="105"/>
                    </a:lnTo>
                    <a:lnTo>
                      <a:pt x="213" y="83"/>
                    </a:lnTo>
                    <a:lnTo>
                      <a:pt x="282" y="99"/>
                    </a:lnTo>
                    <a:lnTo>
                      <a:pt x="314" y="215"/>
                    </a:lnTo>
                    <a:lnTo>
                      <a:pt x="706" y="188"/>
                    </a:lnTo>
                    <a:lnTo>
                      <a:pt x="736" y="83"/>
                    </a:lnTo>
                    <a:lnTo>
                      <a:pt x="812" y="56"/>
                    </a:lnTo>
                    <a:lnTo>
                      <a:pt x="881" y="88"/>
                    </a:lnTo>
                    <a:lnTo>
                      <a:pt x="919" y="193"/>
                    </a:lnTo>
                    <a:lnTo>
                      <a:pt x="1348" y="166"/>
                    </a:lnTo>
                    <a:lnTo>
                      <a:pt x="1379" y="83"/>
                    </a:lnTo>
                    <a:lnTo>
                      <a:pt x="1450" y="63"/>
                    </a:lnTo>
                    <a:lnTo>
                      <a:pt x="1515" y="99"/>
                    </a:lnTo>
                    <a:lnTo>
                      <a:pt x="1529" y="197"/>
                    </a:lnTo>
                    <a:lnTo>
                      <a:pt x="49" y="273"/>
                    </a:lnTo>
                    <a:close/>
                  </a:path>
                </a:pathLst>
              </a:custGeom>
              <a:solidFill>
                <a:srgbClr val="000000"/>
              </a:solidFill>
              <a:ln w="9525">
                <a:noFill/>
                <a:round/>
                <a:headEnd/>
                <a:tailEnd/>
              </a:ln>
            </p:spPr>
            <p:txBody>
              <a:bodyPr/>
              <a:lstStyle/>
              <a:p>
                <a:endParaRPr lang="en-US"/>
              </a:p>
            </p:txBody>
          </p:sp>
          <p:sp>
            <p:nvSpPr>
              <p:cNvPr id="20498" name="Freeform 14"/>
              <p:cNvSpPr>
                <a:spLocks/>
              </p:cNvSpPr>
              <p:nvPr/>
            </p:nvSpPr>
            <p:spPr bwMode="auto">
              <a:xfrm>
                <a:off x="2113" y="1005"/>
                <a:ext cx="1652" cy="1846"/>
              </a:xfrm>
              <a:custGeom>
                <a:avLst/>
                <a:gdLst>
                  <a:gd name="T0" fmla="*/ 0 w 1652"/>
                  <a:gd name="T1" fmla="*/ 59 h 1846"/>
                  <a:gd name="T2" fmla="*/ 29 w 1652"/>
                  <a:gd name="T3" fmla="*/ 1846 h 1846"/>
                  <a:gd name="T4" fmla="*/ 1652 w 1652"/>
                  <a:gd name="T5" fmla="*/ 1723 h 1846"/>
                  <a:gd name="T6" fmla="*/ 1461 w 1652"/>
                  <a:gd name="T7" fmla="*/ 0 h 1846"/>
                  <a:gd name="T8" fmla="*/ 0 w 1652"/>
                  <a:gd name="T9" fmla="*/ 59 h 1846"/>
                  <a:gd name="T10" fmla="*/ 0 60000 65536"/>
                  <a:gd name="T11" fmla="*/ 0 60000 65536"/>
                  <a:gd name="T12" fmla="*/ 0 60000 65536"/>
                  <a:gd name="T13" fmla="*/ 0 60000 65536"/>
                  <a:gd name="T14" fmla="*/ 0 60000 65536"/>
                  <a:gd name="T15" fmla="*/ 0 w 1652"/>
                  <a:gd name="T16" fmla="*/ 0 h 1846"/>
                  <a:gd name="T17" fmla="*/ 1652 w 1652"/>
                  <a:gd name="T18" fmla="*/ 1846 h 1846"/>
                </a:gdLst>
                <a:ahLst/>
                <a:cxnLst>
                  <a:cxn ang="T10">
                    <a:pos x="T0" y="T1"/>
                  </a:cxn>
                  <a:cxn ang="T11">
                    <a:pos x="T2" y="T3"/>
                  </a:cxn>
                  <a:cxn ang="T12">
                    <a:pos x="T4" y="T5"/>
                  </a:cxn>
                  <a:cxn ang="T13">
                    <a:pos x="T6" y="T7"/>
                  </a:cxn>
                  <a:cxn ang="T14">
                    <a:pos x="T8" y="T9"/>
                  </a:cxn>
                </a:cxnLst>
                <a:rect l="T15" t="T16" r="T17" b="T18"/>
                <a:pathLst>
                  <a:path w="1652" h="1846">
                    <a:moveTo>
                      <a:pt x="0" y="59"/>
                    </a:moveTo>
                    <a:lnTo>
                      <a:pt x="29" y="1846"/>
                    </a:lnTo>
                    <a:lnTo>
                      <a:pt x="1652" y="1723"/>
                    </a:lnTo>
                    <a:lnTo>
                      <a:pt x="1461" y="0"/>
                    </a:lnTo>
                    <a:lnTo>
                      <a:pt x="0" y="59"/>
                    </a:lnTo>
                    <a:close/>
                  </a:path>
                </a:pathLst>
              </a:custGeom>
              <a:solidFill>
                <a:srgbClr val="A5F9FF"/>
              </a:solidFill>
              <a:ln w="9525">
                <a:noFill/>
                <a:round/>
                <a:headEnd/>
                <a:tailEnd/>
              </a:ln>
            </p:spPr>
            <p:txBody>
              <a:bodyPr/>
              <a:lstStyle/>
              <a:p>
                <a:endParaRPr lang="en-US"/>
              </a:p>
            </p:txBody>
          </p:sp>
          <p:sp>
            <p:nvSpPr>
              <p:cNvPr id="20499" name="Freeform 15"/>
              <p:cNvSpPr>
                <a:spLocks/>
              </p:cNvSpPr>
              <p:nvPr/>
            </p:nvSpPr>
            <p:spPr bwMode="auto">
              <a:xfrm>
                <a:off x="2146" y="1052"/>
                <a:ext cx="1568" cy="1741"/>
              </a:xfrm>
              <a:custGeom>
                <a:avLst/>
                <a:gdLst>
                  <a:gd name="T0" fmla="*/ 0 w 1568"/>
                  <a:gd name="T1" fmla="*/ 43 h 1741"/>
                  <a:gd name="T2" fmla="*/ 54 w 1568"/>
                  <a:gd name="T3" fmla="*/ 1741 h 1741"/>
                  <a:gd name="T4" fmla="*/ 1568 w 1568"/>
                  <a:gd name="T5" fmla="*/ 1629 h 1741"/>
                  <a:gd name="T6" fmla="*/ 1379 w 1568"/>
                  <a:gd name="T7" fmla="*/ 0 h 1741"/>
                  <a:gd name="T8" fmla="*/ 0 w 1568"/>
                  <a:gd name="T9" fmla="*/ 43 h 1741"/>
                  <a:gd name="T10" fmla="*/ 0 60000 65536"/>
                  <a:gd name="T11" fmla="*/ 0 60000 65536"/>
                  <a:gd name="T12" fmla="*/ 0 60000 65536"/>
                  <a:gd name="T13" fmla="*/ 0 60000 65536"/>
                  <a:gd name="T14" fmla="*/ 0 60000 65536"/>
                  <a:gd name="T15" fmla="*/ 0 w 1568"/>
                  <a:gd name="T16" fmla="*/ 0 h 1741"/>
                  <a:gd name="T17" fmla="*/ 1568 w 1568"/>
                  <a:gd name="T18" fmla="*/ 1741 h 1741"/>
                </a:gdLst>
                <a:ahLst/>
                <a:cxnLst>
                  <a:cxn ang="T10">
                    <a:pos x="T0" y="T1"/>
                  </a:cxn>
                  <a:cxn ang="T11">
                    <a:pos x="T2" y="T3"/>
                  </a:cxn>
                  <a:cxn ang="T12">
                    <a:pos x="T4" y="T5"/>
                  </a:cxn>
                  <a:cxn ang="T13">
                    <a:pos x="T6" y="T7"/>
                  </a:cxn>
                  <a:cxn ang="T14">
                    <a:pos x="T8" y="T9"/>
                  </a:cxn>
                </a:cxnLst>
                <a:rect l="T15" t="T16" r="T17" b="T18"/>
                <a:pathLst>
                  <a:path w="1568" h="1741">
                    <a:moveTo>
                      <a:pt x="0" y="43"/>
                    </a:moveTo>
                    <a:lnTo>
                      <a:pt x="54" y="1741"/>
                    </a:lnTo>
                    <a:lnTo>
                      <a:pt x="1568" y="1629"/>
                    </a:lnTo>
                    <a:lnTo>
                      <a:pt x="1379" y="0"/>
                    </a:lnTo>
                    <a:lnTo>
                      <a:pt x="0" y="43"/>
                    </a:lnTo>
                    <a:close/>
                  </a:path>
                </a:pathLst>
              </a:custGeom>
              <a:solidFill>
                <a:srgbClr val="FFFFFF"/>
              </a:solidFill>
              <a:ln w="9525">
                <a:noFill/>
                <a:round/>
                <a:headEnd/>
                <a:tailEnd/>
              </a:ln>
            </p:spPr>
            <p:txBody>
              <a:bodyPr/>
              <a:lstStyle/>
              <a:p>
                <a:endParaRPr lang="en-US"/>
              </a:p>
            </p:txBody>
          </p:sp>
          <p:sp>
            <p:nvSpPr>
              <p:cNvPr id="20500" name="Freeform 16"/>
              <p:cNvSpPr>
                <a:spLocks/>
              </p:cNvSpPr>
              <p:nvPr/>
            </p:nvSpPr>
            <p:spPr bwMode="auto">
              <a:xfrm>
                <a:off x="3362" y="2809"/>
                <a:ext cx="297" cy="734"/>
              </a:xfrm>
              <a:custGeom>
                <a:avLst/>
                <a:gdLst>
                  <a:gd name="T0" fmla="*/ 150 w 297"/>
                  <a:gd name="T1" fmla="*/ 0 h 734"/>
                  <a:gd name="T2" fmla="*/ 297 w 297"/>
                  <a:gd name="T3" fmla="*/ 689 h 734"/>
                  <a:gd name="T4" fmla="*/ 103 w 297"/>
                  <a:gd name="T5" fmla="*/ 734 h 734"/>
                  <a:gd name="T6" fmla="*/ 0 w 297"/>
                  <a:gd name="T7" fmla="*/ 0 h 734"/>
                  <a:gd name="T8" fmla="*/ 150 w 297"/>
                  <a:gd name="T9" fmla="*/ 0 h 734"/>
                  <a:gd name="T10" fmla="*/ 0 60000 65536"/>
                  <a:gd name="T11" fmla="*/ 0 60000 65536"/>
                  <a:gd name="T12" fmla="*/ 0 60000 65536"/>
                  <a:gd name="T13" fmla="*/ 0 60000 65536"/>
                  <a:gd name="T14" fmla="*/ 0 60000 65536"/>
                  <a:gd name="T15" fmla="*/ 0 w 297"/>
                  <a:gd name="T16" fmla="*/ 0 h 734"/>
                  <a:gd name="T17" fmla="*/ 297 w 297"/>
                  <a:gd name="T18" fmla="*/ 734 h 734"/>
                </a:gdLst>
                <a:ahLst/>
                <a:cxnLst>
                  <a:cxn ang="T10">
                    <a:pos x="T0" y="T1"/>
                  </a:cxn>
                  <a:cxn ang="T11">
                    <a:pos x="T2" y="T3"/>
                  </a:cxn>
                  <a:cxn ang="T12">
                    <a:pos x="T4" y="T5"/>
                  </a:cxn>
                  <a:cxn ang="T13">
                    <a:pos x="T6" y="T7"/>
                  </a:cxn>
                  <a:cxn ang="T14">
                    <a:pos x="T8" y="T9"/>
                  </a:cxn>
                </a:cxnLst>
                <a:rect l="T15" t="T16" r="T17" b="T18"/>
                <a:pathLst>
                  <a:path w="297" h="734">
                    <a:moveTo>
                      <a:pt x="150" y="0"/>
                    </a:moveTo>
                    <a:lnTo>
                      <a:pt x="297" y="689"/>
                    </a:lnTo>
                    <a:lnTo>
                      <a:pt x="103" y="734"/>
                    </a:lnTo>
                    <a:lnTo>
                      <a:pt x="0" y="0"/>
                    </a:lnTo>
                    <a:lnTo>
                      <a:pt x="150" y="0"/>
                    </a:lnTo>
                    <a:close/>
                  </a:path>
                </a:pathLst>
              </a:custGeom>
              <a:solidFill>
                <a:srgbClr val="000000"/>
              </a:solidFill>
              <a:ln w="9525">
                <a:noFill/>
                <a:round/>
                <a:headEnd/>
                <a:tailEnd/>
              </a:ln>
            </p:spPr>
            <p:txBody>
              <a:bodyPr/>
              <a:lstStyle/>
              <a:p>
                <a:endParaRPr lang="en-US"/>
              </a:p>
            </p:txBody>
          </p:sp>
          <p:sp>
            <p:nvSpPr>
              <p:cNvPr id="20501" name="Freeform 17"/>
              <p:cNvSpPr>
                <a:spLocks/>
              </p:cNvSpPr>
              <p:nvPr/>
            </p:nvSpPr>
            <p:spPr bwMode="auto">
              <a:xfrm>
                <a:off x="3498" y="3313"/>
                <a:ext cx="96" cy="138"/>
              </a:xfrm>
              <a:custGeom>
                <a:avLst/>
                <a:gdLst>
                  <a:gd name="T0" fmla="*/ 0 w 96"/>
                  <a:gd name="T1" fmla="*/ 0 h 138"/>
                  <a:gd name="T2" fmla="*/ 7 w 96"/>
                  <a:gd name="T3" fmla="*/ 138 h 138"/>
                  <a:gd name="T4" fmla="*/ 96 w 96"/>
                  <a:gd name="T5" fmla="*/ 107 h 138"/>
                  <a:gd name="T6" fmla="*/ 74 w 96"/>
                  <a:gd name="T7" fmla="*/ 0 h 138"/>
                  <a:gd name="T8" fmla="*/ 0 w 96"/>
                  <a:gd name="T9" fmla="*/ 0 h 138"/>
                  <a:gd name="T10" fmla="*/ 0 60000 65536"/>
                  <a:gd name="T11" fmla="*/ 0 60000 65536"/>
                  <a:gd name="T12" fmla="*/ 0 60000 65536"/>
                  <a:gd name="T13" fmla="*/ 0 60000 65536"/>
                  <a:gd name="T14" fmla="*/ 0 60000 65536"/>
                  <a:gd name="T15" fmla="*/ 0 w 96"/>
                  <a:gd name="T16" fmla="*/ 0 h 138"/>
                  <a:gd name="T17" fmla="*/ 96 w 96"/>
                  <a:gd name="T18" fmla="*/ 138 h 138"/>
                </a:gdLst>
                <a:ahLst/>
                <a:cxnLst>
                  <a:cxn ang="T10">
                    <a:pos x="T0" y="T1"/>
                  </a:cxn>
                  <a:cxn ang="T11">
                    <a:pos x="T2" y="T3"/>
                  </a:cxn>
                  <a:cxn ang="T12">
                    <a:pos x="T4" y="T5"/>
                  </a:cxn>
                  <a:cxn ang="T13">
                    <a:pos x="T6" y="T7"/>
                  </a:cxn>
                  <a:cxn ang="T14">
                    <a:pos x="T8" y="T9"/>
                  </a:cxn>
                </a:cxnLst>
                <a:rect l="T15" t="T16" r="T17" b="T18"/>
                <a:pathLst>
                  <a:path w="96" h="138">
                    <a:moveTo>
                      <a:pt x="0" y="0"/>
                    </a:moveTo>
                    <a:lnTo>
                      <a:pt x="7" y="138"/>
                    </a:lnTo>
                    <a:lnTo>
                      <a:pt x="96" y="107"/>
                    </a:lnTo>
                    <a:lnTo>
                      <a:pt x="74" y="0"/>
                    </a:lnTo>
                    <a:lnTo>
                      <a:pt x="0" y="0"/>
                    </a:lnTo>
                    <a:close/>
                  </a:path>
                </a:pathLst>
              </a:custGeom>
              <a:solidFill>
                <a:srgbClr val="8CD6FF"/>
              </a:solidFill>
              <a:ln w="9525">
                <a:noFill/>
                <a:round/>
                <a:headEnd/>
                <a:tailEnd/>
              </a:ln>
            </p:spPr>
            <p:txBody>
              <a:bodyPr/>
              <a:lstStyle/>
              <a:p>
                <a:endParaRPr lang="en-US"/>
              </a:p>
            </p:txBody>
          </p:sp>
          <p:sp>
            <p:nvSpPr>
              <p:cNvPr id="20502" name="Freeform 18"/>
              <p:cNvSpPr>
                <a:spLocks/>
              </p:cNvSpPr>
              <p:nvPr/>
            </p:nvSpPr>
            <p:spPr bwMode="auto">
              <a:xfrm>
                <a:off x="2371" y="2873"/>
                <a:ext cx="215" cy="731"/>
              </a:xfrm>
              <a:custGeom>
                <a:avLst/>
                <a:gdLst>
                  <a:gd name="T0" fmla="*/ 64 w 215"/>
                  <a:gd name="T1" fmla="*/ 0 h 731"/>
                  <a:gd name="T2" fmla="*/ 0 w 215"/>
                  <a:gd name="T3" fmla="*/ 686 h 731"/>
                  <a:gd name="T4" fmla="*/ 199 w 215"/>
                  <a:gd name="T5" fmla="*/ 731 h 731"/>
                  <a:gd name="T6" fmla="*/ 215 w 215"/>
                  <a:gd name="T7" fmla="*/ 0 h 731"/>
                  <a:gd name="T8" fmla="*/ 64 w 215"/>
                  <a:gd name="T9" fmla="*/ 0 h 731"/>
                  <a:gd name="T10" fmla="*/ 0 60000 65536"/>
                  <a:gd name="T11" fmla="*/ 0 60000 65536"/>
                  <a:gd name="T12" fmla="*/ 0 60000 65536"/>
                  <a:gd name="T13" fmla="*/ 0 60000 65536"/>
                  <a:gd name="T14" fmla="*/ 0 60000 65536"/>
                  <a:gd name="T15" fmla="*/ 0 w 215"/>
                  <a:gd name="T16" fmla="*/ 0 h 731"/>
                  <a:gd name="T17" fmla="*/ 215 w 215"/>
                  <a:gd name="T18" fmla="*/ 731 h 731"/>
                </a:gdLst>
                <a:ahLst/>
                <a:cxnLst>
                  <a:cxn ang="T10">
                    <a:pos x="T0" y="T1"/>
                  </a:cxn>
                  <a:cxn ang="T11">
                    <a:pos x="T2" y="T3"/>
                  </a:cxn>
                  <a:cxn ang="T12">
                    <a:pos x="T4" y="T5"/>
                  </a:cxn>
                  <a:cxn ang="T13">
                    <a:pos x="T6" y="T7"/>
                  </a:cxn>
                  <a:cxn ang="T14">
                    <a:pos x="T8" y="T9"/>
                  </a:cxn>
                </a:cxnLst>
                <a:rect l="T15" t="T16" r="T17" b="T18"/>
                <a:pathLst>
                  <a:path w="215" h="731">
                    <a:moveTo>
                      <a:pt x="64" y="0"/>
                    </a:moveTo>
                    <a:lnTo>
                      <a:pt x="0" y="686"/>
                    </a:lnTo>
                    <a:lnTo>
                      <a:pt x="199" y="731"/>
                    </a:lnTo>
                    <a:lnTo>
                      <a:pt x="215" y="0"/>
                    </a:lnTo>
                    <a:lnTo>
                      <a:pt x="64" y="0"/>
                    </a:lnTo>
                    <a:close/>
                  </a:path>
                </a:pathLst>
              </a:custGeom>
              <a:solidFill>
                <a:srgbClr val="000000"/>
              </a:solidFill>
              <a:ln w="9525">
                <a:noFill/>
                <a:round/>
                <a:headEnd/>
                <a:tailEnd/>
              </a:ln>
            </p:spPr>
            <p:txBody>
              <a:bodyPr/>
              <a:lstStyle/>
              <a:p>
                <a:endParaRPr lang="en-US"/>
              </a:p>
            </p:txBody>
          </p:sp>
          <p:sp>
            <p:nvSpPr>
              <p:cNvPr id="20503" name="Freeform 19"/>
              <p:cNvSpPr>
                <a:spLocks/>
              </p:cNvSpPr>
              <p:nvPr/>
            </p:nvSpPr>
            <p:spPr bwMode="auto">
              <a:xfrm>
                <a:off x="2427" y="3377"/>
                <a:ext cx="92" cy="137"/>
              </a:xfrm>
              <a:custGeom>
                <a:avLst/>
                <a:gdLst>
                  <a:gd name="T0" fmla="*/ 83 w 92"/>
                  <a:gd name="T1" fmla="*/ 0 h 137"/>
                  <a:gd name="T2" fmla="*/ 92 w 92"/>
                  <a:gd name="T3" fmla="*/ 137 h 137"/>
                  <a:gd name="T4" fmla="*/ 0 w 92"/>
                  <a:gd name="T5" fmla="*/ 106 h 137"/>
                  <a:gd name="T6" fmla="*/ 8 w 92"/>
                  <a:gd name="T7" fmla="*/ 0 h 137"/>
                  <a:gd name="T8" fmla="*/ 83 w 92"/>
                  <a:gd name="T9" fmla="*/ 0 h 137"/>
                  <a:gd name="T10" fmla="*/ 0 60000 65536"/>
                  <a:gd name="T11" fmla="*/ 0 60000 65536"/>
                  <a:gd name="T12" fmla="*/ 0 60000 65536"/>
                  <a:gd name="T13" fmla="*/ 0 60000 65536"/>
                  <a:gd name="T14" fmla="*/ 0 60000 65536"/>
                  <a:gd name="T15" fmla="*/ 0 w 92"/>
                  <a:gd name="T16" fmla="*/ 0 h 137"/>
                  <a:gd name="T17" fmla="*/ 92 w 92"/>
                  <a:gd name="T18" fmla="*/ 137 h 137"/>
                </a:gdLst>
                <a:ahLst/>
                <a:cxnLst>
                  <a:cxn ang="T10">
                    <a:pos x="T0" y="T1"/>
                  </a:cxn>
                  <a:cxn ang="T11">
                    <a:pos x="T2" y="T3"/>
                  </a:cxn>
                  <a:cxn ang="T12">
                    <a:pos x="T4" y="T5"/>
                  </a:cxn>
                  <a:cxn ang="T13">
                    <a:pos x="T6" y="T7"/>
                  </a:cxn>
                  <a:cxn ang="T14">
                    <a:pos x="T8" y="T9"/>
                  </a:cxn>
                </a:cxnLst>
                <a:rect l="T15" t="T16" r="T17" b="T18"/>
                <a:pathLst>
                  <a:path w="92" h="137">
                    <a:moveTo>
                      <a:pt x="83" y="0"/>
                    </a:moveTo>
                    <a:lnTo>
                      <a:pt x="92" y="137"/>
                    </a:lnTo>
                    <a:lnTo>
                      <a:pt x="0" y="106"/>
                    </a:lnTo>
                    <a:lnTo>
                      <a:pt x="8" y="0"/>
                    </a:lnTo>
                    <a:lnTo>
                      <a:pt x="83" y="0"/>
                    </a:lnTo>
                    <a:close/>
                  </a:path>
                </a:pathLst>
              </a:custGeom>
              <a:solidFill>
                <a:srgbClr val="8CD6FF"/>
              </a:solidFill>
              <a:ln w="9525">
                <a:noFill/>
                <a:round/>
                <a:headEnd/>
                <a:tailEnd/>
              </a:ln>
            </p:spPr>
            <p:txBody>
              <a:bodyPr/>
              <a:lstStyle/>
              <a:p>
                <a:endParaRPr lang="en-US"/>
              </a:p>
            </p:txBody>
          </p:sp>
          <p:sp>
            <p:nvSpPr>
              <p:cNvPr id="20504" name="Freeform 20"/>
              <p:cNvSpPr>
                <a:spLocks/>
              </p:cNvSpPr>
              <p:nvPr/>
            </p:nvSpPr>
            <p:spPr bwMode="auto">
              <a:xfrm>
                <a:off x="4133" y="2715"/>
                <a:ext cx="91" cy="91"/>
              </a:xfrm>
              <a:custGeom>
                <a:avLst/>
                <a:gdLst>
                  <a:gd name="T0" fmla="*/ 91 w 91"/>
                  <a:gd name="T1" fmla="*/ 46 h 91"/>
                  <a:gd name="T2" fmla="*/ 87 w 91"/>
                  <a:gd name="T3" fmla="*/ 64 h 91"/>
                  <a:gd name="T4" fmla="*/ 78 w 91"/>
                  <a:gd name="T5" fmla="*/ 78 h 91"/>
                  <a:gd name="T6" fmla="*/ 63 w 91"/>
                  <a:gd name="T7" fmla="*/ 87 h 91"/>
                  <a:gd name="T8" fmla="*/ 45 w 91"/>
                  <a:gd name="T9" fmla="*/ 91 h 91"/>
                  <a:gd name="T10" fmla="*/ 27 w 91"/>
                  <a:gd name="T11" fmla="*/ 87 h 91"/>
                  <a:gd name="T12" fmla="*/ 13 w 91"/>
                  <a:gd name="T13" fmla="*/ 78 h 91"/>
                  <a:gd name="T14" fmla="*/ 4 w 91"/>
                  <a:gd name="T15" fmla="*/ 64 h 91"/>
                  <a:gd name="T16" fmla="*/ 0 w 91"/>
                  <a:gd name="T17" fmla="*/ 46 h 91"/>
                  <a:gd name="T18" fmla="*/ 4 w 91"/>
                  <a:gd name="T19" fmla="*/ 28 h 91"/>
                  <a:gd name="T20" fmla="*/ 13 w 91"/>
                  <a:gd name="T21" fmla="*/ 13 h 91"/>
                  <a:gd name="T22" fmla="*/ 27 w 91"/>
                  <a:gd name="T23" fmla="*/ 4 h 91"/>
                  <a:gd name="T24" fmla="*/ 45 w 91"/>
                  <a:gd name="T25" fmla="*/ 0 h 91"/>
                  <a:gd name="T26" fmla="*/ 63 w 91"/>
                  <a:gd name="T27" fmla="*/ 4 h 91"/>
                  <a:gd name="T28" fmla="*/ 78 w 91"/>
                  <a:gd name="T29" fmla="*/ 13 h 91"/>
                  <a:gd name="T30" fmla="*/ 87 w 91"/>
                  <a:gd name="T31" fmla="*/ 28 h 91"/>
                  <a:gd name="T32" fmla="*/ 91 w 91"/>
                  <a:gd name="T33" fmla="*/ 46 h 9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91"/>
                  <a:gd name="T52" fmla="*/ 0 h 91"/>
                  <a:gd name="T53" fmla="*/ 91 w 91"/>
                  <a:gd name="T54" fmla="*/ 91 h 9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91" h="91">
                    <a:moveTo>
                      <a:pt x="91" y="46"/>
                    </a:moveTo>
                    <a:lnTo>
                      <a:pt x="87" y="64"/>
                    </a:lnTo>
                    <a:lnTo>
                      <a:pt x="78" y="78"/>
                    </a:lnTo>
                    <a:lnTo>
                      <a:pt x="63" y="87"/>
                    </a:lnTo>
                    <a:lnTo>
                      <a:pt x="45" y="91"/>
                    </a:lnTo>
                    <a:lnTo>
                      <a:pt x="27" y="87"/>
                    </a:lnTo>
                    <a:lnTo>
                      <a:pt x="13" y="78"/>
                    </a:lnTo>
                    <a:lnTo>
                      <a:pt x="4" y="64"/>
                    </a:lnTo>
                    <a:lnTo>
                      <a:pt x="0" y="46"/>
                    </a:lnTo>
                    <a:lnTo>
                      <a:pt x="4" y="28"/>
                    </a:lnTo>
                    <a:lnTo>
                      <a:pt x="13" y="13"/>
                    </a:lnTo>
                    <a:lnTo>
                      <a:pt x="27" y="4"/>
                    </a:lnTo>
                    <a:lnTo>
                      <a:pt x="45" y="0"/>
                    </a:lnTo>
                    <a:lnTo>
                      <a:pt x="63" y="4"/>
                    </a:lnTo>
                    <a:lnTo>
                      <a:pt x="78" y="13"/>
                    </a:lnTo>
                    <a:lnTo>
                      <a:pt x="87" y="28"/>
                    </a:lnTo>
                    <a:lnTo>
                      <a:pt x="91" y="46"/>
                    </a:lnTo>
                    <a:close/>
                  </a:path>
                </a:pathLst>
              </a:custGeom>
              <a:solidFill>
                <a:srgbClr val="49AFFF"/>
              </a:solidFill>
              <a:ln w="9525">
                <a:noFill/>
                <a:round/>
                <a:headEnd/>
                <a:tailEnd/>
              </a:ln>
            </p:spPr>
            <p:txBody>
              <a:bodyPr/>
              <a:lstStyle/>
              <a:p>
                <a:endParaRPr lang="en-US"/>
              </a:p>
            </p:txBody>
          </p:sp>
          <p:sp>
            <p:nvSpPr>
              <p:cNvPr id="20505" name="Freeform 21"/>
              <p:cNvSpPr>
                <a:spLocks/>
              </p:cNvSpPr>
              <p:nvPr/>
            </p:nvSpPr>
            <p:spPr bwMode="auto">
              <a:xfrm>
                <a:off x="1483" y="1792"/>
                <a:ext cx="90" cy="91"/>
              </a:xfrm>
              <a:custGeom>
                <a:avLst/>
                <a:gdLst>
                  <a:gd name="T0" fmla="*/ 0 w 90"/>
                  <a:gd name="T1" fmla="*/ 46 h 91"/>
                  <a:gd name="T2" fmla="*/ 4 w 90"/>
                  <a:gd name="T3" fmla="*/ 64 h 91"/>
                  <a:gd name="T4" fmla="*/ 13 w 90"/>
                  <a:gd name="T5" fmla="*/ 78 h 91"/>
                  <a:gd name="T6" fmla="*/ 27 w 90"/>
                  <a:gd name="T7" fmla="*/ 87 h 91"/>
                  <a:gd name="T8" fmla="*/ 45 w 90"/>
                  <a:gd name="T9" fmla="*/ 91 h 91"/>
                  <a:gd name="T10" fmla="*/ 63 w 90"/>
                  <a:gd name="T11" fmla="*/ 87 h 91"/>
                  <a:gd name="T12" fmla="*/ 78 w 90"/>
                  <a:gd name="T13" fmla="*/ 78 h 91"/>
                  <a:gd name="T14" fmla="*/ 87 w 90"/>
                  <a:gd name="T15" fmla="*/ 64 h 91"/>
                  <a:gd name="T16" fmla="*/ 90 w 90"/>
                  <a:gd name="T17" fmla="*/ 46 h 91"/>
                  <a:gd name="T18" fmla="*/ 87 w 90"/>
                  <a:gd name="T19" fmla="*/ 27 h 91"/>
                  <a:gd name="T20" fmla="*/ 78 w 90"/>
                  <a:gd name="T21" fmla="*/ 13 h 91"/>
                  <a:gd name="T22" fmla="*/ 63 w 90"/>
                  <a:gd name="T23" fmla="*/ 4 h 91"/>
                  <a:gd name="T24" fmla="*/ 45 w 90"/>
                  <a:gd name="T25" fmla="*/ 0 h 91"/>
                  <a:gd name="T26" fmla="*/ 27 w 90"/>
                  <a:gd name="T27" fmla="*/ 4 h 91"/>
                  <a:gd name="T28" fmla="*/ 13 w 90"/>
                  <a:gd name="T29" fmla="*/ 13 h 91"/>
                  <a:gd name="T30" fmla="*/ 4 w 90"/>
                  <a:gd name="T31" fmla="*/ 27 h 91"/>
                  <a:gd name="T32" fmla="*/ 0 w 90"/>
                  <a:gd name="T33" fmla="*/ 46 h 9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90"/>
                  <a:gd name="T52" fmla="*/ 0 h 91"/>
                  <a:gd name="T53" fmla="*/ 90 w 90"/>
                  <a:gd name="T54" fmla="*/ 91 h 9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90" h="91">
                    <a:moveTo>
                      <a:pt x="0" y="46"/>
                    </a:moveTo>
                    <a:lnTo>
                      <a:pt x="4" y="64"/>
                    </a:lnTo>
                    <a:lnTo>
                      <a:pt x="13" y="78"/>
                    </a:lnTo>
                    <a:lnTo>
                      <a:pt x="27" y="87"/>
                    </a:lnTo>
                    <a:lnTo>
                      <a:pt x="45" y="91"/>
                    </a:lnTo>
                    <a:lnTo>
                      <a:pt x="63" y="87"/>
                    </a:lnTo>
                    <a:lnTo>
                      <a:pt x="78" y="78"/>
                    </a:lnTo>
                    <a:lnTo>
                      <a:pt x="87" y="64"/>
                    </a:lnTo>
                    <a:lnTo>
                      <a:pt x="90" y="46"/>
                    </a:lnTo>
                    <a:lnTo>
                      <a:pt x="87" y="27"/>
                    </a:lnTo>
                    <a:lnTo>
                      <a:pt x="78" y="13"/>
                    </a:lnTo>
                    <a:lnTo>
                      <a:pt x="63" y="4"/>
                    </a:lnTo>
                    <a:lnTo>
                      <a:pt x="45" y="0"/>
                    </a:lnTo>
                    <a:lnTo>
                      <a:pt x="27" y="4"/>
                    </a:lnTo>
                    <a:lnTo>
                      <a:pt x="13" y="13"/>
                    </a:lnTo>
                    <a:lnTo>
                      <a:pt x="4" y="27"/>
                    </a:lnTo>
                    <a:lnTo>
                      <a:pt x="0" y="46"/>
                    </a:lnTo>
                    <a:close/>
                  </a:path>
                </a:pathLst>
              </a:custGeom>
              <a:solidFill>
                <a:srgbClr val="FFEF8E"/>
              </a:solidFill>
              <a:ln w="9525">
                <a:noFill/>
                <a:round/>
                <a:headEnd/>
                <a:tailEnd/>
              </a:ln>
            </p:spPr>
            <p:txBody>
              <a:bodyPr/>
              <a:lstStyle/>
              <a:p>
                <a:endParaRPr lang="en-US"/>
              </a:p>
            </p:txBody>
          </p:sp>
          <p:sp>
            <p:nvSpPr>
              <p:cNvPr id="20506" name="Freeform 22"/>
              <p:cNvSpPr>
                <a:spLocks/>
              </p:cNvSpPr>
              <p:nvPr/>
            </p:nvSpPr>
            <p:spPr bwMode="auto">
              <a:xfrm>
                <a:off x="1104" y="2547"/>
                <a:ext cx="107" cy="107"/>
              </a:xfrm>
              <a:custGeom>
                <a:avLst/>
                <a:gdLst>
                  <a:gd name="T0" fmla="*/ 107 w 107"/>
                  <a:gd name="T1" fmla="*/ 55 h 107"/>
                  <a:gd name="T2" fmla="*/ 103 w 107"/>
                  <a:gd name="T3" fmla="*/ 75 h 107"/>
                  <a:gd name="T4" fmla="*/ 92 w 107"/>
                  <a:gd name="T5" fmla="*/ 91 h 107"/>
                  <a:gd name="T6" fmla="*/ 74 w 107"/>
                  <a:gd name="T7" fmla="*/ 103 h 107"/>
                  <a:gd name="T8" fmla="*/ 54 w 107"/>
                  <a:gd name="T9" fmla="*/ 107 h 107"/>
                  <a:gd name="T10" fmla="*/ 43 w 107"/>
                  <a:gd name="T11" fmla="*/ 105 h 107"/>
                  <a:gd name="T12" fmla="*/ 32 w 107"/>
                  <a:gd name="T13" fmla="*/ 103 h 107"/>
                  <a:gd name="T14" fmla="*/ 23 w 107"/>
                  <a:gd name="T15" fmla="*/ 98 h 107"/>
                  <a:gd name="T16" fmla="*/ 16 w 107"/>
                  <a:gd name="T17" fmla="*/ 91 h 107"/>
                  <a:gd name="T18" fmla="*/ 9 w 107"/>
                  <a:gd name="T19" fmla="*/ 84 h 107"/>
                  <a:gd name="T20" fmla="*/ 4 w 107"/>
                  <a:gd name="T21" fmla="*/ 75 h 107"/>
                  <a:gd name="T22" fmla="*/ 2 w 107"/>
                  <a:gd name="T23" fmla="*/ 65 h 107"/>
                  <a:gd name="T24" fmla="*/ 0 w 107"/>
                  <a:gd name="T25" fmla="*/ 55 h 107"/>
                  <a:gd name="T26" fmla="*/ 2 w 107"/>
                  <a:gd name="T27" fmla="*/ 44 h 107"/>
                  <a:gd name="T28" fmla="*/ 4 w 107"/>
                  <a:gd name="T29" fmla="*/ 33 h 107"/>
                  <a:gd name="T30" fmla="*/ 9 w 107"/>
                  <a:gd name="T31" fmla="*/ 24 h 107"/>
                  <a:gd name="T32" fmla="*/ 16 w 107"/>
                  <a:gd name="T33" fmla="*/ 17 h 107"/>
                  <a:gd name="T34" fmla="*/ 23 w 107"/>
                  <a:gd name="T35" fmla="*/ 9 h 107"/>
                  <a:gd name="T36" fmla="*/ 32 w 107"/>
                  <a:gd name="T37" fmla="*/ 4 h 107"/>
                  <a:gd name="T38" fmla="*/ 43 w 107"/>
                  <a:gd name="T39" fmla="*/ 2 h 107"/>
                  <a:gd name="T40" fmla="*/ 54 w 107"/>
                  <a:gd name="T41" fmla="*/ 0 h 107"/>
                  <a:gd name="T42" fmla="*/ 74 w 107"/>
                  <a:gd name="T43" fmla="*/ 4 h 107"/>
                  <a:gd name="T44" fmla="*/ 92 w 107"/>
                  <a:gd name="T45" fmla="*/ 17 h 107"/>
                  <a:gd name="T46" fmla="*/ 103 w 107"/>
                  <a:gd name="T47" fmla="*/ 33 h 107"/>
                  <a:gd name="T48" fmla="*/ 107 w 107"/>
                  <a:gd name="T49" fmla="*/ 55 h 107"/>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07"/>
                  <a:gd name="T76" fmla="*/ 0 h 107"/>
                  <a:gd name="T77" fmla="*/ 107 w 107"/>
                  <a:gd name="T78" fmla="*/ 107 h 107"/>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07" h="107">
                    <a:moveTo>
                      <a:pt x="107" y="55"/>
                    </a:moveTo>
                    <a:lnTo>
                      <a:pt x="103" y="75"/>
                    </a:lnTo>
                    <a:lnTo>
                      <a:pt x="92" y="91"/>
                    </a:lnTo>
                    <a:lnTo>
                      <a:pt x="74" y="103"/>
                    </a:lnTo>
                    <a:lnTo>
                      <a:pt x="54" y="107"/>
                    </a:lnTo>
                    <a:lnTo>
                      <a:pt x="43" y="105"/>
                    </a:lnTo>
                    <a:lnTo>
                      <a:pt x="32" y="103"/>
                    </a:lnTo>
                    <a:lnTo>
                      <a:pt x="23" y="98"/>
                    </a:lnTo>
                    <a:lnTo>
                      <a:pt x="16" y="91"/>
                    </a:lnTo>
                    <a:lnTo>
                      <a:pt x="9" y="84"/>
                    </a:lnTo>
                    <a:lnTo>
                      <a:pt x="4" y="75"/>
                    </a:lnTo>
                    <a:lnTo>
                      <a:pt x="2" y="65"/>
                    </a:lnTo>
                    <a:lnTo>
                      <a:pt x="0" y="55"/>
                    </a:lnTo>
                    <a:lnTo>
                      <a:pt x="2" y="44"/>
                    </a:lnTo>
                    <a:lnTo>
                      <a:pt x="4" y="33"/>
                    </a:lnTo>
                    <a:lnTo>
                      <a:pt x="9" y="24"/>
                    </a:lnTo>
                    <a:lnTo>
                      <a:pt x="16" y="17"/>
                    </a:lnTo>
                    <a:lnTo>
                      <a:pt x="23" y="9"/>
                    </a:lnTo>
                    <a:lnTo>
                      <a:pt x="32" y="4"/>
                    </a:lnTo>
                    <a:lnTo>
                      <a:pt x="43" y="2"/>
                    </a:lnTo>
                    <a:lnTo>
                      <a:pt x="54" y="0"/>
                    </a:lnTo>
                    <a:lnTo>
                      <a:pt x="74" y="4"/>
                    </a:lnTo>
                    <a:lnTo>
                      <a:pt x="92" y="17"/>
                    </a:lnTo>
                    <a:lnTo>
                      <a:pt x="103" y="33"/>
                    </a:lnTo>
                    <a:lnTo>
                      <a:pt x="107" y="55"/>
                    </a:lnTo>
                    <a:close/>
                  </a:path>
                </a:pathLst>
              </a:custGeom>
              <a:solidFill>
                <a:srgbClr val="FFEF8E"/>
              </a:solidFill>
              <a:ln w="9525">
                <a:noFill/>
                <a:round/>
                <a:headEnd/>
                <a:tailEnd/>
              </a:ln>
            </p:spPr>
            <p:txBody>
              <a:bodyPr/>
              <a:lstStyle/>
              <a:p>
                <a:endParaRPr lang="en-US"/>
              </a:p>
            </p:txBody>
          </p:sp>
          <p:sp>
            <p:nvSpPr>
              <p:cNvPr id="20507" name="Freeform 23"/>
              <p:cNvSpPr>
                <a:spLocks/>
              </p:cNvSpPr>
              <p:nvPr/>
            </p:nvSpPr>
            <p:spPr bwMode="auto">
              <a:xfrm>
                <a:off x="2938" y="3579"/>
                <a:ext cx="76" cy="76"/>
              </a:xfrm>
              <a:custGeom>
                <a:avLst/>
                <a:gdLst>
                  <a:gd name="T0" fmla="*/ 0 w 76"/>
                  <a:gd name="T1" fmla="*/ 38 h 76"/>
                  <a:gd name="T2" fmla="*/ 4 w 76"/>
                  <a:gd name="T3" fmla="*/ 52 h 76"/>
                  <a:gd name="T4" fmla="*/ 11 w 76"/>
                  <a:gd name="T5" fmla="*/ 65 h 76"/>
                  <a:gd name="T6" fmla="*/ 24 w 76"/>
                  <a:gd name="T7" fmla="*/ 72 h 76"/>
                  <a:gd name="T8" fmla="*/ 38 w 76"/>
                  <a:gd name="T9" fmla="*/ 76 h 76"/>
                  <a:gd name="T10" fmla="*/ 53 w 76"/>
                  <a:gd name="T11" fmla="*/ 72 h 76"/>
                  <a:gd name="T12" fmla="*/ 65 w 76"/>
                  <a:gd name="T13" fmla="*/ 65 h 76"/>
                  <a:gd name="T14" fmla="*/ 72 w 76"/>
                  <a:gd name="T15" fmla="*/ 52 h 76"/>
                  <a:gd name="T16" fmla="*/ 76 w 76"/>
                  <a:gd name="T17" fmla="*/ 38 h 76"/>
                  <a:gd name="T18" fmla="*/ 72 w 76"/>
                  <a:gd name="T19" fmla="*/ 23 h 76"/>
                  <a:gd name="T20" fmla="*/ 65 w 76"/>
                  <a:gd name="T21" fmla="*/ 11 h 76"/>
                  <a:gd name="T22" fmla="*/ 53 w 76"/>
                  <a:gd name="T23" fmla="*/ 3 h 76"/>
                  <a:gd name="T24" fmla="*/ 38 w 76"/>
                  <a:gd name="T25" fmla="*/ 0 h 76"/>
                  <a:gd name="T26" fmla="*/ 24 w 76"/>
                  <a:gd name="T27" fmla="*/ 3 h 76"/>
                  <a:gd name="T28" fmla="*/ 11 w 76"/>
                  <a:gd name="T29" fmla="*/ 11 h 76"/>
                  <a:gd name="T30" fmla="*/ 4 w 76"/>
                  <a:gd name="T31" fmla="*/ 23 h 76"/>
                  <a:gd name="T32" fmla="*/ 0 w 76"/>
                  <a:gd name="T33" fmla="*/ 38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76"/>
                  <a:gd name="T52" fmla="*/ 0 h 76"/>
                  <a:gd name="T53" fmla="*/ 76 w 76"/>
                  <a:gd name="T54" fmla="*/ 76 h 7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76" h="76">
                    <a:moveTo>
                      <a:pt x="0" y="38"/>
                    </a:moveTo>
                    <a:lnTo>
                      <a:pt x="4" y="52"/>
                    </a:lnTo>
                    <a:lnTo>
                      <a:pt x="11" y="65"/>
                    </a:lnTo>
                    <a:lnTo>
                      <a:pt x="24" y="72"/>
                    </a:lnTo>
                    <a:lnTo>
                      <a:pt x="38" y="76"/>
                    </a:lnTo>
                    <a:lnTo>
                      <a:pt x="53" y="72"/>
                    </a:lnTo>
                    <a:lnTo>
                      <a:pt x="65" y="65"/>
                    </a:lnTo>
                    <a:lnTo>
                      <a:pt x="72" y="52"/>
                    </a:lnTo>
                    <a:lnTo>
                      <a:pt x="76" y="38"/>
                    </a:lnTo>
                    <a:lnTo>
                      <a:pt x="72" y="23"/>
                    </a:lnTo>
                    <a:lnTo>
                      <a:pt x="65" y="11"/>
                    </a:lnTo>
                    <a:lnTo>
                      <a:pt x="53" y="3"/>
                    </a:lnTo>
                    <a:lnTo>
                      <a:pt x="38" y="0"/>
                    </a:lnTo>
                    <a:lnTo>
                      <a:pt x="24" y="3"/>
                    </a:lnTo>
                    <a:lnTo>
                      <a:pt x="11" y="11"/>
                    </a:lnTo>
                    <a:lnTo>
                      <a:pt x="4" y="23"/>
                    </a:lnTo>
                    <a:lnTo>
                      <a:pt x="0" y="38"/>
                    </a:lnTo>
                    <a:close/>
                  </a:path>
                </a:pathLst>
              </a:custGeom>
              <a:solidFill>
                <a:srgbClr val="FFEF8E"/>
              </a:solidFill>
              <a:ln w="9525">
                <a:noFill/>
                <a:round/>
                <a:headEnd/>
                <a:tailEnd/>
              </a:ln>
            </p:spPr>
            <p:txBody>
              <a:bodyPr/>
              <a:lstStyle/>
              <a:p>
                <a:endParaRPr lang="en-US"/>
              </a:p>
            </p:txBody>
          </p:sp>
          <p:sp>
            <p:nvSpPr>
              <p:cNvPr id="20508" name="Freeform 24"/>
              <p:cNvSpPr>
                <a:spLocks/>
              </p:cNvSpPr>
              <p:nvPr/>
            </p:nvSpPr>
            <p:spPr bwMode="auto">
              <a:xfrm>
                <a:off x="1544" y="3624"/>
                <a:ext cx="76" cy="76"/>
              </a:xfrm>
              <a:custGeom>
                <a:avLst/>
                <a:gdLst>
                  <a:gd name="T0" fmla="*/ 0 w 76"/>
                  <a:gd name="T1" fmla="*/ 38 h 76"/>
                  <a:gd name="T2" fmla="*/ 4 w 76"/>
                  <a:gd name="T3" fmla="*/ 52 h 76"/>
                  <a:gd name="T4" fmla="*/ 11 w 76"/>
                  <a:gd name="T5" fmla="*/ 65 h 76"/>
                  <a:gd name="T6" fmla="*/ 24 w 76"/>
                  <a:gd name="T7" fmla="*/ 72 h 76"/>
                  <a:gd name="T8" fmla="*/ 38 w 76"/>
                  <a:gd name="T9" fmla="*/ 76 h 76"/>
                  <a:gd name="T10" fmla="*/ 53 w 76"/>
                  <a:gd name="T11" fmla="*/ 72 h 76"/>
                  <a:gd name="T12" fmla="*/ 65 w 76"/>
                  <a:gd name="T13" fmla="*/ 65 h 76"/>
                  <a:gd name="T14" fmla="*/ 73 w 76"/>
                  <a:gd name="T15" fmla="*/ 52 h 76"/>
                  <a:gd name="T16" fmla="*/ 76 w 76"/>
                  <a:gd name="T17" fmla="*/ 38 h 76"/>
                  <a:gd name="T18" fmla="*/ 73 w 76"/>
                  <a:gd name="T19" fmla="*/ 23 h 76"/>
                  <a:gd name="T20" fmla="*/ 65 w 76"/>
                  <a:gd name="T21" fmla="*/ 11 h 76"/>
                  <a:gd name="T22" fmla="*/ 53 w 76"/>
                  <a:gd name="T23" fmla="*/ 4 h 76"/>
                  <a:gd name="T24" fmla="*/ 38 w 76"/>
                  <a:gd name="T25" fmla="*/ 0 h 76"/>
                  <a:gd name="T26" fmla="*/ 24 w 76"/>
                  <a:gd name="T27" fmla="*/ 4 h 76"/>
                  <a:gd name="T28" fmla="*/ 11 w 76"/>
                  <a:gd name="T29" fmla="*/ 11 h 76"/>
                  <a:gd name="T30" fmla="*/ 4 w 76"/>
                  <a:gd name="T31" fmla="*/ 23 h 76"/>
                  <a:gd name="T32" fmla="*/ 0 w 76"/>
                  <a:gd name="T33" fmla="*/ 38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76"/>
                  <a:gd name="T52" fmla="*/ 0 h 76"/>
                  <a:gd name="T53" fmla="*/ 76 w 76"/>
                  <a:gd name="T54" fmla="*/ 76 h 7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76" h="76">
                    <a:moveTo>
                      <a:pt x="0" y="38"/>
                    </a:moveTo>
                    <a:lnTo>
                      <a:pt x="4" y="52"/>
                    </a:lnTo>
                    <a:lnTo>
                      <a:pt x="11" y="65"/>
                    </a:lnTo>
                    <a:lnTo>
                      <a:pt x="24" y="72"/>
                    </a:lnTo>
                    <a:lnTo>
                      <a:pt x="38" y="76"/>
                    </a:lnTo>
                    <a:lnTo>
                      <a:pt x="53" y="72"/>
                    </a:lnTo>
                    <a:lnTo>
                      <a:pt x="65" y="65"/>
                    </a:lnTo>
                    <a:lnTo>
                      <a:pt x="73" y="52"/>
                    </a:lnTo>
                    <a:lnTo>
                      <a:pt x="76" y="38"/>
                    </a:lnTo>
                    <a:lnTo>
                      <a:pt x="73" y="23"/>
                    </a:lnTo>
                    <a:lnTo>
                      <a:pt x="65" y="11"/>
                    </a:lnTo>
                    <a:lnTo>
                      <a:pt x="53" y="4"/>
                    </a:lnTo>
                    <a:lnTo>
                      <a:pt x="38" y="0"/>
                    </a:lnTo>
                    <a:lnTo>
                      <a:pt x="24" y="4"/>
                    </a:lnTo>
                    <a:lnTo>
                      <a:pt x="11" y="11"/>
                    </a:lnTo>
                    <a:lnTo>
                      <a:pt x="4" y="23"/>
                    </a:lnTo>
                    <a:lnTo>
                      <a:pt x="0" y="38"/>
                    </a:lnTo>
                    <a:close/>
                  </a:path>
                </a:pathLst>
              </a:custGeom>
              <a:solidFill>
                <a:srgbClr val="D8B5FF"/>
              </a:solidFill>
              <a:ln w="9525">
                <a:noFill/>
                <a:round/>
                <a:headEnd/>
                <a:tailEnd/>
              </a:ln>
            </p:spPr>
            <p:txBody>
              <a:bodyPr/>
              <a:lstStyle/>
              <a:p>
                <a:endParaRPr lang="en-US"/>
              </a:p>
            </p:txBody>
          </p:sp>
          <p:sp>
            <p:nvSpPr>
              <p:cNvPr id="20509" name="Freeform 25"/>
              <p:cNvSpPr>
                <a:spLocks/>
              </p:cNvSpPr>
              <p:nvPr/>
            </p:nvSpPr>
            <p:spPr bwMode="auto">
              <a:xfrm>
                <a:off x="4027" y="2519"/>
                <a:ext cx="45" cy="45"/>
              </a:xfrm>
              <a:custGeom>
                <a:avLst/>
                <a:gdLst>
                  <a:gd name="T0" fmla="*/ 45 w 45"/>
                  <a:gd name="T1" fmla="*/ 21 h 45"/>
                  <a:gd name="T2" fmla="*/ 43 w 45"/>
                  <a:gd name="T3" fmla="*/ 30 h 45"/>
                  <a:gd name="T4" fmla="*/ 40 w 45"/>
                  <a:gd name="T5" fmla="*/ 37 h 45"/>
                  <a:gd name="T6" fmla="*/ 32 w 45"/>
                  <a:gd name="T7" fmla="*/ 43 h 45"/>
                  <a:gd name="T8" fmla="*/ 23 w 45"/>
                  <a:gd name="T9" fmla="*/ 45 h 45"/>
                  <a:gd name="T10" fmla="*/ 14 w 45"/>
                  <a:gd name="T11" fmla="*/ 43 h 45"/>
                  <a:gd name="T12" fmla="*/ 7 w 45"/>
                  <a:gd name="T13" fmla="*/ 37 h 45"/>
                  <a:gd name="T14" fmla="*/ 2 w 45"/>
                  <a:gd name="T15" fmla="*/ 30 h 45"/>
                  <a:gd name="T16" fmla="*/ 0 w 45"/>
                  <a:gd name="T17" fmla="*/ 21 h 45"/>
                  <a:gd name="T18" fmla="*/ 2 w 45"/>
                  <a:gd name="T19" fmla="*/ 12 h 45"/>
                  <a:gd name="T20" fmla="*/ 7 w 45"/>
                  <a:gd name="T21" fmla="*/ 5 h 45"/>
                  <a:gd name="T22" fmla="*/ 14 w 45"/>
                  <a:gd name="T23" fmla="*/ 1 h 45"/>
                  <a:gd name="T24" fmla="*/ 23 w 45"/>
                  <a:gd name="T25" fmla="*/ 0 h 45"/>
                  <a:gd name="T26" fmla="*/ 32 w 45"/>
                  <a:gd name="T27" fmla="*/ 1 h 45"/>
                  <a:gd name="T28" fmla="*/ 40 w 45"/>
                  <a:gd name="T29" fmla="*/ 5 h 45"/>
                  <a:gd name="T30" fmla="*/ 43 w 45"/>
                  <a:gd name="T31" fmla="*/ 12 h 45"/>
                  <a:gd name="T32" fmla="*/ 45 w 45"/>
                  <a:gd name="T33" fmla="*/ 21 h 4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5"/>
                  <a:gd name="T52" fmla="*/ 0 h 45"/>
                  <a:gd name="T53" fmla="*/ 45 w 45"/>
                  <a:gd name="T54" fmla="*/ 45 h 4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5" h="45">
                    <a:moveTo>
                      <a:pt x="45" y="21"/>
                    </a:moveTo>
                    <a:lnTo>
                      <a:pt x="43" y="30"/>
                    </a:lnTo>
                    <a:lnTo>
                      <a:pt x="40" y="37"/>
                    </a:lnTo>
                    <a:lnTo>
                      <a:pt x="32" y="43"/>
                    </a:lnTo>
                    <a:lnTo>
                      <a:pt x="23" y="45"/>
                    </a:lnTo>
                    <a:lnTo>
                      <a:pt x="14" y="43"/>
                    </a:lnTo>
                    <a:lnTo>
                      <a:pt x="7" y="37"/>
                    </a:lnTo>
                    <a:lnTo>
                      <a:pt x="2" y="30"/>
                    </a:lnTo>
                    <a:lnTo>
                      <a:pt x="0" y="21"/>
                    </a:lnTo>
                    <a:lnTo>
                      <a:pt x="2" y="12"/>
                    </a:lnTo>
                    <a:lnTo>
                      <a:pt x="7" y="5"/>
                    </a:lnTo>
                    <a:lnTo>
                      <a:pt x="14" y="1"/>
                    </a:lnTo>
                    <a:lnTo>
                      <a:pt x="23" y="0"/>
                    </a:lnTo>
                    <a:lnTo>
                      <a:pt x="32" y="1"/>
                    </a:lnTo>
                    <a:lnTo>
                      <a:pt x="40" y="5"/>
                    </a:lnTo>
                    <a:lnTo>
                      <a:pt x="43" y="12"/>
                    </a:lnTo>
                    <a:lnTo>
                      <a:pt x="45" y="21"/>
                    </a:lnTo>
                    <a:close/>
                  </a:path>
                </a:pathLst>
              </a:custGeom>
              <a:solidFill>
                <a:srgbClr val="FFEF8E"/>
              </a:solidFill>
              <a:ln w="9525">
                <a:noFill/>
                <a:round/>
                <a:headEnd/>
                <a:tailEnd/>
              </a:ln>
            </p:spPr>
            <p:txBody>
              <a:bodyPr/>
              <a:lstStyle/>
              <a:p>
                <a:endParaRPr lang="en-US"/>
              </a:p>
            </p:txBody>
          </p:sp>
          <p:sp>
            <p:nvSpPr>
              <p:cNvPr id="20510" name="Freeform 26"/>
              <p:cNvSpPr>
                <a:spLocks/>
              </p:cNvSpPr>
              <p:nvPr/>
            </p:nvSpPr>
            <p:spPr bwMode="auto">
              <a:xfrm>
                <a:off x="1393" y="2065"/>
                <a:ext cx="90" cy="90"/>
              </a:xfrm>
              <a:custGeom>
                <a:avLst/>
                <a:gdLst>
                  <a:gd name="T0" fmla="*/ 0 w 90"/>
                  <a:gd name="T1" fmla="*/ 45 h 90"/>
                  <a:gd name="T2" fmla="*/ 3 w 90"/>
                  <a:gd name="T3" fmla="*/ 63 h 90"/>
                  <a:gd name="T4" fmla="*/ 12 w 90"/>
                  <a:gd name="T5" fmla="*/ 78 h 90"/>
                  <a:gd name="T6" fmla="*/ 27 w 90"/>
                  <a:gd name="T7" fmla="*/ 87 h 90"/>
                  <a:gd name="T8" fmla="*/ 45 w 90"/>
                  <a:gd name="T9" fmla="*/ 90 h 90"/>
                  <a:gd name="T10" fmla="*/ 63 w 90"/>
                  <a:gd name="T11" fmla="*/ 87 h 90"/>
                  <a:gd name="T12" fmla="*/ 77 w 90"/>
                  <a:gd name="T13" fmla="*/ 78 h 90"/>
                  <a:gd name="T14" fmla="*/ 87 w 90"/>
                  <a:gd name="T15" fmla="*/ 63 h 90"/>
                  <a:gd name="T16" fmla="*/ 90 w 90"/>
                  <a:gd name="T17" fmla="*/ 45 h 90"/>
                  <a:gd name="T18" fmla="*/ 87 w 90"/>
                  <a:gd name="T19" fmla="*/ 27 h 90"/>
                  <a:gd name="T20" fmla="*/ 77 w 90"/>
                  <a:gd name="T21" fmla="*/ 13 h 90"/>
                  <a:gd name="T22" fmla="*/ 63 w 90"/>
                  <a:gd name="T23" fmla="*/ 4 h 90"/>
                  <a:gd name="T24" fmla="*/ 45 w 90"/>
                  <a:gd name="T25" fmla="*/ 0 h 90"/>
                  <a:gd name="T26" fmla="*/ 27 w 90"/>
                  <a:gd name="T27" fmla="*/ 4 h 90"/>
                  <a:gd name="T28" fmla="*/ 12 w 90"/>
                  <a:gd name="T29" fmla="*/ 13 h 90"/>
                  <a:gd name="T30" fmla="*/ 3 w 90"/>
                  <a:gd name="T31" fmla="*/ 27 h 90"/>
                  <a:gd name="T32" fmla="*/ 0 w 90"/>
                  <a:gd name="T33" fmla="*/ 45 h 9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90"/>
                  <a:gd name="T52" fmla="*/ 0 h 90"/>
                  <a:gd name="T53" fmla="*/ 90 w 90"/>
                  <a:gd name="T54" fmla="*/ 90 h 90"/>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90" h="90">
                    <a:moveTo>
                      <a:pt x="0" y="45"/>
                    </a:moveTo>
                    <a:lnTo>
                      <a:pt x="3" y="63"/>
                    </a:lnTo>
                    <a:lnTo>
                      <a:pt x="12" y="78"/>
                    </a:lnTo>
                    <a:lnTo>
                      <a:pt x="27" y="87"/>
                    </a:lnTo>
                    <a:lnTo>
                      <a:pt x="45" y="90"/>
                    </a:lnTo>
                    <a:lnTo>
                      <a:pt x="63" y="87"/>
                    </a:lnTo>
                    <a:lnTo>
                      <a:pt x="77" y="78"/>
                    </a:lnTo>
                    <a:lnTo>
                      <a:pt x="87" y="63"/>
                    </a:lnTo>
                    <a:lnTo>
                      <a:pt x="90" y="45"/>
                    </a:lnTo>
                    <a:lnTo>
                      <a:pt x="87" y="27"/>
                    </a:lnTo>
                    <a:lnTo>
                      <a:pt x="77" y="13"/>
                    </a:lnTo>
                    <a:lnTo>
                      <a:pt x="63" y="4"/>
                    </a:lnTo>
                    <a:lnTo>
                      <a:pt x="45" y="0"/>
                    </a:lnTo>
                    <a:lnTo>
                      <a:pt x="27" y="4"/>
                    </a:lnTo>
                    <a:lnTo>
                      <a:pt x="12" y="13"/>
                    </a:lnTo>
                    <a:lnTo>
                      <a:pt x="3" y="27"/>
                    </a:lnTo>
                    <a:lnTo>
                      <a:pt x="0" y="45"/>
                    </a:lnTo>
                    <a:close/>
                  </a:path>
                </a:pathLst>
              </a:custGeom>
              <a:solidFill>
                <a:srgbClr val="49AFFF"/>
              </a:solidFill>
              <a:ln w="9525">
                <a:noFill/>
                <a:round/>
                <a:headEnd/>
                <a:tailEnd/>
              </a:ln>
            </p:spPr>
            <p:txBody>
              <a:bodyPr/>
              <a:lstStyle/>
              <a:p>
                <a:endParaRPr lang="en-US"/>
              </a:p>
            </p:txBody>
          </p:sp>
          <p:sp>
            <p:nvSpPr>
              <p:cNvPr id="20511" name="Freeform 27"/>
              <p:cNvSpPr>
                <a:spLocks/>
              </p:cNvSpPr>
              <p:nvPr/>
            </p:nvSpPr>
            <p:spPr bwMode="auto">
              <a:xfrm>
                <a:off x="1698" y="2957"/>
                <a:ext cx="32" cy="33"/>
              </a:xfrm>
              <a:custGeom>
                <a:avLst/>
                <a:gdLst>
                  <a:gd name="T0" fmla="*/ 32 w 32"/>
                  <a:gd name="T1" fmla="*/ 17 h 33"/>
                  <a:gd name="T2" fmla="*/ 31 w 32"/>
                  <a:gd name="T3" fmla="*/ 24 h 33"/>
                  <a:gd name="T4" fmla="*/ 27 w 32"/>
                  <a:gd name="T5" fmla="*/ 28 h 33"/>
                  <a:gd name="T6" fmla="*/ 23 w 32"/>
                  <a:gd name="T7" fmla="*/ 31 h 33"/>
                  <a:gd name="T8" fmla="*/ 16 w 32"/>
                  <a:gd name="T9" fmla="*/ 33 h 33"/>
                  <a:gd name="T10" fmla="*/ 9 w 32"/>
                  <a:gd name="T11" fmla="*/ 31 h 33"/>
                  <a:gd name="T12" fmla="*/ 5 w 32"/>
                  <a:gd name="T13" fmla="*/ 28 h 33"/>
                  <a:gd name="T14" fmla="*/ 2 w 32"/>
                  <a:gd name="T15" fmla="*/ 24 h 33"/>
                  <a:gd name="T16" fmla="*/ 0 w 32"/>
                  <a:gd name="T17" fmla="*/ 17 h 33"/>
                  <a:gd name="T18" fmla="*/ 2 w 32"/>
                  <a:gd name="T19" fmla="*/ 10 h 33"/>
                  <a:gd name="T20" fmla="*/ 5 w 32"/>
                  <a:gd name="T21" fmla="*/ 6 h 33"/>
                  <a:gd name="T22" fmla="*/ 9 w 32"/>
                  <a:gd name="T23" fmla="*/ 2 h 33"/>
                  <a:gd name="T24" fmla="*/ 16 w 32"/>
                  <a:gd name="T25" fmla="*/ 0 h 33"/>
                  <a:gd name="T26" fmla="*/ 23 w 32"/>
                  <a:gd name="T27" fmla="*/ 2 h 33"/>
                  <a:gd name="T28" fmla="*/ 27 w 32"/>
                  <a:gd name="T29" fmla="*/ 6 h 33"/>
                  <a:gd name="T30" fmla="*/ 31 w 32"/>
                  <a:gd name="T31" fmla="*/ 10 h 33"/>
                  <a:gd name="T32" fmla="*/ 32 w 32"/>
                  <a:gd name="T33" fmla="*/ 17 h 3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2"/>
                  <a:gd name="T52" fmla="*/ 0 h 33"/>
                  <a:gd name="T53" fmla="*/ 32 w 32"/>
                  <a:gd name="T54" fmla="*/ 33 h 33"/>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2" h="33">
                    <a:moveTo>
                      <a:pt x="32" y="17"/>
                    </a:moveTo>
                    <a:lnTo>
                      <a:pt x="31" y="24"/>
                    </a:lnTo>
                    <a:lnTo>
                      <a:pt x="27" y="28"/>
                    </a:lnTo>
                    <a:lnTo>
                      <a:pt x="23" y="31"/>
                    </a:lnTo>
                    <a:lnTo>
                      <a:pt x="16" y="33"/>
                    </a:lnTo>
                    <a:lnTo>
                      <a:pt x="9" y="31"/>
                    </a:lnTo>
                    <a:lnTo>
                      <a:pt x="5" y="28"/>
                    </a:lnTo>
                    <a:lnTo>
                      <a:pt x="2" y="24"/>
                    </a:lnTo>
                    <a:lnTo>
                      <a:pt x="0" y="17"/>
                    </a:lnTo>
                    <a:lnTo>
                      <a:pt x="2" y="10"/>
                    </a:lnTo>
                    <a:lnTo>
                      <a:pt x="5" y="6"/>
                    </a:lnTo>
                    <a:lnTo>
                      <a:pt x="9" y="2"/>
                    </a:lnTo>
                    <a:lnTo>
                      <a:pt x="16" y="0"/>
                    </a:lnTo>
                    <a:lnTo>
                      <a:pt x="23" y="2"/>
                    </a:lnTo>
                    <a:lnTo>
                      <a:pt x="27" y="6"/>
                    </a:lnTo>
                    <a:lnTo>
                      <a:pt x="31" y="10"/>
                    </a:lnTo>
                    <a:lnTo>
                      <a:pt x="32" y="17"/>
                    </a:lnTo>
                    <a:close/>
                  </a:path>
                </a:pathLst>
              </a:custGeom>
              <a:solidFill>
                <a:srgbClr val="FFFFFF"/>
              </a:solidFill>
              <a:ln w="9525">
                <a:noFill/>
                <a:round/>
                <a:headEnd/>
                <a:tailEnd/>
              </a:ln>
            </p:spPr>
            <p:txBody>
              <a:bodyPr/>
              <a:lstStyle/>
              <a:p>
                <a:endParaRPr lang="en-US"/>
              </a:p>
            </p:txBody>
          </p:sp>
          <p:sp>
            <p:nvSpPr>
              <p:cNvPr id="20512" name="Freeform 28"/>
              <p:cNvSpPr>
                <a:spLocks/>
              </p:cNvSpPr>
              <p:nvPr/>
            </p:nvSpPr>
            <p:spPr bwMode="auto">
              <a:xfrm>
                <a:off x="3816" y="2999"/>
                <a:ext cx="41" cy="42"/>
              </a:xfrm>
              <a:custGeom>
                <a:avLst/>
                <a:gdLst>
                  <a:gd name="T0" fmla="*/ 41 w 41"/>
                  <a:gd name="T1" fmla="*/ 20 h 42"/>
                  <a:gd name="T2" fmla="*/ 39 w 41"/>
                  <a:gd name="T3" fmla="*/ 29 h 42"/>
                  <a:gd name="T4" fmla="*/ 36 w 41"/>
                  <a:gd name="T5" fmla="*/ 36 h 42"/>
                  <a:gd name="T6" fmla="*/ 28 w 41"/>
                  <a:gd name="T7" fmla="*/ 40 h 42"/>
                  <a:gd name="T8" fmla="*/ 21 w 41"/>
                  <a:gd name="T9" fmla="*/ 42 h 42"/>
                  <a:gd name="T10" fmla="*/ 12 w 41"/>
                  <a:gd name="T11" fmla="*/ 40 h 42"/>
                  <a:gd name="T12" fmla="*/ 5 w 41"/>
                  <a:gd name="T13" fmla="*/ 36 h 42"/>
                  <a:gd name="T14" fmla="*/ 1 w 41"/>
                  <a:gd name="T15" fmla="*/ 29 h 42"/>
                  <a:gd name="T16" fmla="*/ 0 w 41"/>
                  <a:gd name="T17" fmla="*/ 20 h 42"/>
                  <a:gd name="T18" fmla="*/ 1 w 41"/>
                  <a:gd name="T19" fmla="*/ 13 h 42"/>
                  <a:gd name="T20" fmla="*/ 5 w 41"/>
                  <a:gd name="T21" fmla="*/ 5 h 42"/>
                  <a:gd name="T22" fmla="*/ 12 w 41"/>
                  <a:gd name="T23" fmla="*/ 2 h 42"/>
                  <a:gd name="T24" fmla="*/ 21 w 41"/>
                  <a:gd name="T25" fmla="*/ 0 h 42"/>
                  <a:gd name="T26" fmla="*/ 28 w 41"/>
                  <a:gd name="T27" fmla="*/ 2 h 42"/>
                  <a:gd name="T28" fmla="*/ 36 w 41"/>
                  <a:gd name="T29" fmla="*/ 5 h 42"/>
                  <a:gd name="T30" fmla="*/ 39 w 41"/>
                  <a:gd name="T31" fmla="*/ 13 h 42"/>
                  <a:gd name="T32" fmla="*/ 41 w 41"/>
                  <a:gd name="T33" fmla="*/ 20 h 4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1"/>
                  <a:gd name="T52" fmla="*/ 0 h 42"/>
                  <a:gd name="T53" fmla="*/ 41 w 41"/>
                  <a:gd name="T54" fmla="*/ 42 h 42"/>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1" h="42">
                    <a:moveTo>
                      <a:pt x="41" y="20"/>
                    </a:moveTo>
                    <a:lnTo>
                      <a:pt x="39" y="29"/>
                    </a:lnTo>
                    <a:lnTo>
                      <a:pt x="36" y="36"/>
                    </a:lnTo>
                    <a:lnTo>
                      <a:pt x="28" y="40"/>
                    </a:lnTo>
                    <a:lnTo>
                      <a:pt x="21" y="42"/>
                    </a:lnTo>
                    <a:lnTo>
                      <a:pt x="12" y="40"/>
                    </a:lnTo>
                    <a:lnTo>
                      <a:pt x="5" y="36"/>
                    </a:lnTo>
                    <a:lnTo>
                      <a:pt x="1" y="29"/>
                    </a:lnTo>
                    <a:lnTo>
                      <a:pt x="0" y="20"/>
                    </a:lnTo>
                    <a:lnTo>
                      <a:pt x="1" y="13"/>
                    </a:lnTo>
                    <a:lnTo>
                      <a:pt x="5" y="5"/>
                    </a:lnTo>
                    <a:lnTo>
                      <a:pt x="12" y="2"/>
                    </a:lnTo>
                    <a:lnTo>
                      <a:pt x="21" y="0"/>
                    </a:lnTo>
                    <a:lnTo>
                      <a:pt x="28" y="2"/>
                    </a:lnTo>
                    <a:lnTo>
                      <a:pt x="36" y="5"/>
                    </a:lnTo>
                    <a:lnTo>
                      <a:pt x="39" y="13"/>
                    </a:lnTo>
                    <a:lnTo>
                      <a:pt x="41" y="20"/>
                    </a:lnTo>
                    <a:close/>
                  </a:path>
                </a:pathLst>
              </a:custGeom>
              <a:solidFill>
                <a:srgbClr val="FFFFFF"/>
              </a:solidFill>
              <a:ln w="9525">
                <a:noFill/>
                <a:round/>
                <a:headEnd/>
                <a:tailEnd/>
              </a:ln>
            </p:spPr>
            <p:txBody>
              <a:bodyPr/>
              <a:lstStyle/>
              <a:p>
                <a:endParaRPr lang="en-US"/>
              </a:p>
            </p:txBody>
          </p:sp>
          <p:sp>
            <p:nvSpPr>
              <p:cNvPr id="20513" name="Freeform 29"/>
              <p:cNvSpPr>
                <a:spLocks/>
              </p:cNvSpPr>
              <p:nvPr/>
            </p:nvSpPr>
            <p:spPr bwMode="auto">
              <a:xfrm>
                <a:off x="3996" y="1731"/>
                <a:ext cx="58" cy="58"/>
              </a:xfrm>
              <a:custGeom>
                <a:avLst/>
                <a:gdLst>
                  <a:gd name="T0" fmla="*/ 0 w 58"/>
                  <a:gd name="T1" fmla="*/ 29 h 58"/>
                  <a:gd name="T2" fmla="*/ 2 w 58"/>
                  <a:gd name="T3" fmla="*/ 40 h 58"/>
                  <a:gd name="T4" fmla="*/ 9 w 58"/>
                  <a:gd name="T5" fmla="*/ 49 h 58"/>
                  <a:gd name="T6" fmla="*/ 18 w 58"/>
                  <a:gd name="T7" fmla="*/ 56 h 58"/>
                  <a:gd name="T8" fmla="*/ 29 w 58"/>
                  <a:gd name="T9" fmla="*/ 58 h 58"/>
                  <a:gd name="T10" fmla="*/ 40 w 58"/>
                  <a:gd name="T11" fmla="*/ 56 h 58"/>
                  <a:gd name="T12" fmla="*/ 49 w 58"/>
                  <a:gd name="T13" fmla="*/ 49 h 58"/>
                  <a:gd name="T14" fmla="*/ 56 w 58"/>
                  <a:gd name="T15" fmla="*/ 40 h 58"/>
                  <a:gd name="T16" fmla="*/ 58 w 58"/>
                  <a:gd name="T17" fmla="*/ 29 h 58"/>
                  <a:gd name="T18" fmla="*/ 56 w 58"/>
                  <a:gd name="T19" fmla="*/ 18 h 58"/>
                  <a:gd name="T20" fmla="*/ 49 w 58"/>
                  <a:gd name="T21" fmla="*/ 9 h 58"/>
                  <a:gd name="T22" fmla="*/ 40 w 58"/>
                  <a:gd name="T23" fmla="*/ 2 h 58"/>
                  <a:gd name="T24" fmla="*/ 29 w 58"/>
                  <a:gd name="T25" fmla="*/ 0 h 58"/>
                  <a:gd name="T26" fmla="*/ 18 w 58"/>
                  <a:gd name="T27" fmla="*/ 2 h 58"/>
                  <a:gd name="T28" fmla="*/ 9 w 58"/>
                  <a:gd name="T29" fmla="*/ 9 h 58"/>
                  <a:gd name="T30" fmla="*/ 2 w 58"/>
                  <a:gd name="T31" fmla="*/ 18 h 58"/>
                  <a:gd name="T32" fmla="*/ 0 w 58"/>
                  <a:gd name="T33" fmla="*/ 29 h 5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8"/>
                  <a:gd name="T52" fmla="*/ 0 h 58"/>
                  <a:gd name="T53" fmla="*/ 58 w 58"/>
                  <a:gd name="T54" fmla="*/ 58 h 5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8" h="58">
                    <a:moveTo>
                      <a:pt x="0" y="29"/>
                    </a:moveTo>
                    <a:lnTo>
                      <a:pt x="2" y="40"/>
                    </a:lnTo>
                    <a:lnTo>
                      <a:pt x="9" y="49"/>
                    </a:lnTo>
                    <a:lnTo>
                      <a:pt x="18" y="56"/>
                    </a:lnTo>
                    <a:lnTo>
                      <a:pt x="29" y="58"/>
                    </a:lnTo>
                    <a:lnTo>
                      <a:pt x="40" y="56"/>
                    </a:lnTo>
                    <a:lnTo>
                      <a:pt x="49" y="49"/>
                    </a:lnTo>
                    <a:lnTo>
                      <a:pt x="56" y="40"/>
                    </a:lnTo>
                    <a:lnTo>
                      <a:pt x="58" y="29"/>
                    </a:lnTo>
                    <a:lnTo>
                      <a:pt x="56" y="18"/>
                    </a:lnTo>
                    <a:lnTo>
                      <a:pt x="49" y="9"/>
                    </a:lnTo>
                    <a:lnTo>
                      <a:pt x="40" y="2"/>
                    </a:lnTo>
                    <a:lnTo>
                      <a:pt x="29" y="0"/>
                    </a:lnTo>
                    <a:lnTo>
                      <a:pt x="18" y="2"/>
                    </a:lnTo>
                    <a:lnTo>
                      <a:pt x="9" y="9"/>
                    </a:lnTo>
                    <a:lnTo>
                      <a:pt x="2" y="18"/>
                    </a:lnTo>
                    <a:lnTo>
                      <a:pt x="0" y="29"/>
                    </a:lnTo>
                    <a:close/>
                  </a:path>
                </a:pathLst>
              </a:custGeom>
              <a:solidFill>
                <a:srgbClr val="FFFFFF"/>
              </a:solidFill>
              <a:ln w="9525">
                <a:noFill/>
                <a:round/>
                <a:headEnd/>
                <a:tailEnd/>
              </a:ln>
            </p:spPr>
            <p:txBody>
              <a:bodyPr/>
              <a:lstStyle/>
              <a:p>
                <a:endParaRPr lang="en-US"/>
              </a:p>
            </p:txBody>
          </p:sp>
        </p:grpSp>
      </p:grpSp>
      <p:sp>
        <p:nvSpPr>
          <p:cNvPr id="701470" name="Text Box 30"/>
          <p:cNvSpPr txBox="1">
            <a:spLocks noChangeArrowheads="1"/>
          </p:cNvSpPr>
          <p:nvPr/>
        </p:nvSpPr>
        <p:spPr bwMode="auto">
          <a:xfrm rot="-492333">
            <a:off x="77788" y="549275"/>
            <a:ext cx="2765425" cy="1006475"/>
          </a:xfrm>
          <a:prstGeom prst="rect">
            <a:avLst/>
          </a:prstGeom>
          <a:noFill/>
          <a:ln w="9525">
            <a:noFill/>
            <a:miter lim="800000"/>
            <a:headEnd/>
            <a:tailEnd/>
          </a:ln>
          <a:effectLst/>
        </p:spPr>
        <p:txBody>
          <a:bodyPr wrap="none">
            <a:spAutoFit/>
          </a:bodyPr>
          <a:lstStyle/>
          <a:p>
            <a:pPr>
              <a:defRPr/>
            </a:pPr>
            <a:r>
              <a:rPr lang="en-US" sz="6000" b="1" dirty="0">
                <a:effectLst>
                  <a:outerShdw blurRad="38100" dist="38100" dir="2700000" algn="tl">
                    <a:srgbClr val="C0C0C0"/>
                  </a:outerShdw>
                </a:effectLst>
                <a:latin typeface="Times"/>
              </a:rPr>
              <a:t>Activity</a:t>
            </a:r>
          </a:p>
        </p:txBody>
      </p:sp>
      <p:sp>
        <p:nvSpPr>
          <p:cNvPr id="20485" name="Text Box 31"/>
          <p:cNvSpPr txBox="1">
            <a:spLocks noChangeArrowheads="1"/>
          </p:cNvSpPr>
          <p:nvPr/>
        </p:nvSpPr>
        <p:spPr bwMode="auto">
          <a:xfrm rot="-130220">
            <a:off x="3212174" y="1953112"/>
            <a:ext cx="4039786" cy="2585323"/>
          </a:xfrm>
          <a:prstGeom prst="rect">
            <a:avLst/>
          </a:prstGeom>
          <a:noFill/>
          <a:ln w="9525">
            <a:noFill/>
            <a:miter lim="800000"/>
            <a:headEnd/>
            <a:tailEnd/>
          </a:ln>
        </p:spPr>
        <p:txBody>
          <a:bodyPr wrap="square">
            <a:spAutoFit/>
          </a:bodyPr>
          <a:lstStyle/>
          <a:p>
            <a:pPr>
              <a:buClr>
                <a:srgbClr val="FF0000"/>
              </a:buClr>
              <a:buFont typeface="Wingdings" pitchFamily="2" charset="2"/>
              <a:buChar char="ü"/>
              <a:tabLst>
                <a:tab pos="347663" algn="l"/>
              </a:tabLst>
            </a:pPr>
            <a:r>
              <a:rPr lang="en-US" sz="2300" dirty="0">
                <a:latin typeface="Kristen ITC" pitchFamily="66" charset="0"/>
              </a:rPr>
              <a:t>	</a:t>
            </a:r>
            <a:r>
              <a:rPr lang="en-US" sz="2300" dirty="0" smtClean="0">
                <a:latin typeface="Kristen ITC" pitchFamily="66" charset="0"/>
              </a:rPr>
              <a:t>What are some ways introducing students to </a:t>
            </a:r>
            <a:r>
              <a:rPr lang="en-US" sz="2300" dirty="0" smtClean="0">
                <a:solidFill>
                  <a:srgbClr val="FF0000"/>
                </a:solidFill>
                <a:latin typeface="Kristen ITC" pitchFamily="66" charset="0"/>
              </a:rPr>
              <a:t>Trade Across Time &amp; Culture </a:t>
            </a:r>
            <a:r>
              <a:rPr lang="en-US" sz="2300" dirty="0" smtClean="0">
                <a:latin typeface="Kristen ITC" pitchFamily="66" charset="0"/>
              </a:rPr>
              <a:t>will help teach the “Big Ideas” of Social Studies?</a:t>
            </a:r>
            <a:endParaRPr lang="en-US" sz="2300" dirty="0">
              <a:latin typeface="Kristen ITC" pitchFamily="66" charset="0"/>
            </a:endParaRPr>
          </a:p>
          <a:p>
            <a:pPr>
              <a:buClr>
                <a:srgbClr val="FF0000"/>
              </a:buClr>
              <a:buFont typeface="Wingdings" pitchFamily="2" charset="2"/>
              <a:buChar char="ü"/>
              <a:tabLst>
                <a:tab pos="347663" algn="l"/>
              </a:tabLst>
            </a:pPr>
            <a:endParaRPr lang="en-US" sz="2400" dirty="0"/>
          </a:p>
        </p:txBody>
      </p:sp>
      <p:sp>
        <p:nvSpPr>
          <p:cNvPr id="20486" name="TextBox 32"/>
          <p:cNvSpPr txBox="1">
            <a:spLocks noChangeArrowheads="1"/>
          </p:cNvSpPr>
          <p:nvPr/>
        </p:nvSpPr>
        <p:spPr bwMode="auto">
          <a:xfrm rot="-1430032">
            <a:off x="88900" y="2239963"/>
            <a:ext cx="3013075" cy="1076325"/>
          </a:xfrm>
          <a:prstGeom prst="rect">
            <a:avLst/>
          </a:prstGeom>
          <a:noFill/>
          <a:ln w="9525">
            <a:noFill/>
            <a:miter lim="800000"/>
            <a:headEnd/>
            <a:tailEnd/>
          </a:ln>
        </p:spPr>
        <p:txBody>
          <a:bodyPr>
            <a:spAutoFit/>
          </a:bodyPr>
          <a:lstStyle/>
          <a:p>
            <a:r>
              <a:rPr lang="en-US" sz="3200" b="1" i="1" dirty="0"/>
              <a:t>Work with a partner</a:t>
            </a: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1987</TotalTime>
  <Words>4588</Words>
  <Application>Microsoft Office PowerPoint</Application>
  <PresentationFormat>On-screen Show (4:3)</PresentationFormat>
  <Paragraphs>694</Paragraphs>
  <Slides>71</Slides>
  <Notes>6</Notes>
  <HiddenSlides>0</HiddenSlides>
  <MMClips>0</MMClips>
  <ScaleCrop>false</ScaleCrop>
  <HeadingPairs>
    <vt:vector size="4" baseType="variant">
      <vt:variant>
        <vt:lpstr>Theme</vt:lpstr>
      </vt:variant>
      <vt:variant>
        <vt:i4>1</vt:i4>
      </vt:variant>
      <vt:variant>
        <vt:lpstr>Slide Titles</vt:lpstr>
      </vt:variant>
      <vt:variant>
        <vt:i4>71</vt:i4>
      </vt:variant>
    </vt:vector>
  </HeadingPairs>
  <TitlesOfParts>
    <vt:vector size="72" baseType="lpstr">
      <vt:lpstr>Office Theme</vt:lpstr>
      <vt:lpstr>Collegial Conversation:</vt:lpstr>
      <vt:lpstr>TRADE  ACROSS TIME &amp; CULTURE Differentiated Literacy                       in the Social Studies Classroom</vt:lpstr>
      <vt:lpstr>So, we will be considering two ideas:</vt:lpstr>
      <vt:lpstr>National Geographic School Publishing www.nationalgeographic.com/schoolpublishing</vt:lpstr>
      <vt:lpstr>Common Key Concepts and Big Ideas</vt:lpstr>
      <vt:lpstr>Cultures Change</vt:lpstr>
      <vt:lpstr>Content supports Key Concepts</vt:lpstr>
      <vt:lpstr>The examination of these texts can give insight to…</vt:lpstr>
      <vt:lpstr>Slide 9</vt:lpstr>
      <vt:lpstr>“Making a difference means  making it different.”   From Position Statement of International Reading Association (March 2000)</vt:lpstr>
      <vt:lpstr>Slide 11</vt:lpstr>
      <vt:lpstr>Activity – 4 Corners</vt:lpstr>
      <vt:lpstr>Slide 13</vt:lpstr>
      <vt:lpstr>Slide 14</vt:lpstr>
      <vt:lpstr>Slide 15</vt:lpstr>
      <vt:lpstr>Slide 16</vt:lpstr>
      <vt:lpstr>Slide 17</vt:lpstr>
      <vt:lpstr>Slide 18</vt:lpstr>
      <vt:lpstr>Slide 19</vt:lpstr>
      <vt:lpstr>Slide 20</vt:lpstr>
      <vt:lpstr>Level A – Fry Score 3.5</vt:lpstr>
      <vt:lpstr>Level B – Fry Score 4.5</vt:lpstr>
      <vt:lpstr>Level C – Fry Score 5.2</vt:lpstr>
      <vt:lpstr>Level D – Fry Score 6.2</vt:lpstr>
      <vt:lpstr>    http://school.discoveryeducation.com/schrockguide/fry/fry.html</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Let’s activate prior content knowledge…  What do we already know about the trade routes?</vt:lpstr>
      <vt:lpstr>Slide 40</vt:lpstr>
      <vt:lpstr>Slide 41</vt:lpstr>
      <vt:lpstr>Slide 42</vt:lpstr>
      <vt:lpstr>Slide 43</vt:lpstr>
      <vt:lpstr> La Canción de Spice (The Spice Song) By Roger S. Thomas to the tune Cielito Lindo   </vt:lpstr>
      <vt:lpstr>Slide 45</vt:lpstr>
      <vt:lpstr>I’VE BEEN WALKING ‘CROSS THE DESERT By Roger S. Thomas to the tune, I’ve Been Working on the Railroad </vt:lpstr>
      <vt:lpstr>Slide 47</vt:lpstr>
      <vt:lpstr>Slide 48</vt:lpstr>
      <vt:lpstr>Slide 49</vt:lpstr>
      <vt:lpstr>Slide 50</vt:lpstr>
      <vt:lpstr>Slide 51</vt:lpstr>
      <vt:lpstr>Slide 52</vt:lpstr>
      <vt:lpstr>Slide 53</vt:lpstr>
      <vt:lpstr>Slide 54</vt:lpstr>
      <vt:lpstr>Slide 55</vt:lpstr>
      <vt:lpstr>Slide 56</vt:lpstr>
      <vt:lpstr>Slide 57</vt:lpstr>
      <vt:lpstr>Slide 58</vt:lpstr>
      <vt:lpstr>Slide 59</vt:lpstr>
      <vt:lpstr>Slide 60</vt:lpstr>
      <vt:lpstr>Slide 61</vt:lpstr>
      <vt:lpstr>Slide 62</vt:lpstr>
      <vt:lpstr>Slide 63</vt:lpstr>
      <vt:lpstr>Slide 64</vt:lpstr>
      <vt:lpstr>Slide 65</vt:lpstr>
      <vt:lpstr>Slide 66</vt:lpstr>
      <vt:lpstr>Slide 67</vt:lpstr>
      <vt:lpstr>Slide 68</vt:lpstr>
      <vt:lpstr>Slide 69</vt:lpstr>
      <vt:lpstr>Slide 70</vt:lpstr>
      <vt:lpstr>Slide 71</vt:lpstr>
    </vt:vector>
  </TitlesOfParts>
  <Company>JCPS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TRADE ACROSS          TIME &amp; CULTURE Differentiated Literacy                       in the Social Studies Classroom</dc:title>
  <dc:creator>Thomas, Roger S</dc:creator>
  <cp:lastModifiedBy>Thomas, Roger S</cp:lastModifiedBy>
  <cp:revision>179</cp:revision>
  <dcterms:created xsi:type="dcterms:W3CDTF">2010-05-27T17:34:17Z</dcterms:created>
  <dcterms:modified xsi:type="dcterms:W3CDTF">2010-07-21T14:33:32Z</dcterms:modified>
</cp:coreProperties>
</file>